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2" r:id="rId22"/>
    <p:sldId id="276" r:id="rId23"/>
    <p:sldId id="406" r:id="rId24"/>
    <p:sldId id="278" r:id="rId25"/>
    <p:sldId id="405" r:id="rId26"/>
    <p:sldId id="279" r:id="rId27"/>
    <p:sldId id="404" r:id="rId28"/>
    <p:sldId id="282" r:id="rId29"/>
    <p:sldId id="284" r:id="rId30"/>
    <p:sldId id="301" r:id="rId31"/>
    <p:sldId id="300" r:id="rId32"/>
    <p:sldId id="285" r:id="rId33"/>
    <p:sldId id="354" r:id="rId34"/>
    <p:sldId id="355" r:id="rId35"/>
    <p:sldId id="356" r:id="rId36"/>
    <p:sldId id="407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408" r:id="rId51"/>
    <p:sldId id="410" r:id="rId52"/>
    <p:sldId id="409" r:id="rId53"/>
    <p:sldId id="286" r:id="rId54"/>
    <p:sldId id="287" r:id="rId55"/>
    <p:sldId id="402" r:id="rId56"/>
    <p:sldId id="403" r:id="rId57"/>
    <p:sldId id="288" r:id="rId58"/>
    <p:sldId id="289" r:id="rId59"/>
    <p:sldId id="377" r:id="rId60"/>
    <p:sldId id="378" r:id="rId61"/>
    <p:sldId id="290" r:id="rId62"/>
    <p:sldId id="292" r:id="rId63"/>
    <p:sldId id="370" r:id="rId64"/>
    <p:sldId id="373" r:id="rId65"/>
    <p:sldId id="297" r:id="rId66"/>
    <p:sldId id="298" r:id="rId67"/>
    <p:sldId id="299" r:id="rId68"/>
    <p:sldId id="293" r:id="rId69"/>
    <p:sldId id="294" r:id="rId70"/>
    <p:sldId id="295" r:id="rId71"/>
    <p:sldId id="296" r:id="rId72"/>
    <p:sldId id="303" r:id="rId73"/>
    <p:sldId id="306" r:id="rId74"/>
    <p:sldId id="307" r:id="rId75"/>
    <p:sldId id="308" r:id="rId76"/>
    <p:sldId id="309" r:id="rId77"/>
    <p:sldId id="310" r:id="rId78"/>
    <p:sldId id="311" r:id="rId79"/>
    <p:sldId id="313" r:id="rId80"/>
    <p:sldId id="314" r:id="rId81"/>
    <p:sldId id="315" r:id="rId82"/>
    <p:sldId id="316" r:id="rId83"/>
    <p:sldId id="318" r:id="rId84"/>
    <p:sldId id="319" r:id="rId85"/>
    <p:sldId id="353" r:id="rId86"/>
    <p:sldId id="352" r:id="rId87"/>
    <p:sldId id="320" r:id="rId88"/>
    <p:sldId id="321" r:id="rId89"/>
    <p:sldId id="322" r:id="rId90"/>
    <p:sldId id="323" r:id="rId91"/>
    <p:sldId id="379" r:id="rId92"/>
    <p:sldId id="324" r:id="rId93"/>
    <p:sldId id="325" r:id="rId94"/>
    <p:sldId id="326" r:id="rId95"/>
    <p:sldId id="380" r:id="rId96"/>
    <p:sldId id="381" r:id="rId97"/>
    <p:sldId id="382" r:id="rId98"/>
    <p:sldId id="385" r:id="rId99"/>
    <p:sldId id="399" r:id="rId100"/>
    <p:sldId id="383" r:id="rId101"/>
    <p:sldId id="384" r:id="rId102"/>
    <p:sldId id="386" r:id="rId103"/>
    <p:sldId id="387" r:id="rId104"/>
    <p:sldId id="391" r:id="rId105"/>
    <p:sldId id="400" r:id="rId106"/>
    <p:sldId id="388" r:id="rId107"/>
    <p:sldId id="389" r:id="rId108"/>
    <p:sldId id="390" r:id="rId109"/>
    <p:sldId id="392" r:id="rId110"/>
    <p:sldId id="395" r:id="rId111"/>
    <p:sldId id="401" r:id="rId112"/>
    <p:sldId id="393" r:id="rId113"/>
    <p:sldId id="394" r:id="rId114"/>
    <p:sldId id="398" r:id="rId115"/>
    <p:sldId id="411" r:id="rId116"/>
  </p:sldIdLst>
  <p:sldSz cx="9144000" cy="6858000" type="screen4x3"/>
  <p:notesSz cx="9144000" cy="6858000"/>
  <p:embeddedFontLst>
    <p:embeddedFont>
      <p:font typeface="Trebuchet MS" pitchFamily="34" charset="0"/>
      <p:regular r:id="rId117"/>
      <p:bold r:id="rId118"/>
      <p:italic r:id="rId119"/>
      <p:boldItalic r:id="rId120"/>
    </p:embeddedFont>
    <p:embeddedFont>
      <p:font typeface="Comic Sans MS" pitchFamily="66" charset="0"/>
      <p:regular r:id="rId121"/>
      <p:bold r:id="rId122"/>
      <p:italic r:id="rId123"/>
      <p:boldItalic r:id="rId124"/>
    </p:embeddedFont>
    <p:embeddedFont>
      <p:font typeface="Calibri" pitchFamily="34" charset="0"/>
      <p:regular r:id="rId125"/>
      <p:bold r:id="rId126"/>
      <p:italic r:id="rId127"/>
      <p:boldItalic r:id="rId128"/>
    </p:embeddedFont>
    <p:embeddedFont>
      <p:font typeface="Wingdings 2" pitchFamily="18" charset="2"/>
      <p:regular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7.fntdata"/><Relationship Id="rId128" Type="http://schemas.openxmlformats.org/officeDocument/2006/relationships/font" Target="fonts/font1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2.fntdata"/><Relationship Id="rId12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8.fntdata"/><Relationship Id="rId12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font" Target="fonts/font3.fntdata"/><Relationship Id="rId12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6.fntdata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4.fntdata"/><Relationship Id="rId125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61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rbanext.uiuc.edu/gpe/glossary/imperfectflower.html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5143" y="0"/>
            <a:ext cx="7528856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4540" y="4343400"/>
            <a:ext cx="6245860" cy="2319225"/>
          </a:xfrm>
          <a:prstGeom prst="rect">
            <a:avLst/>
          </a:prstGeom>
          <a:solidFill>
            <a:srgbClr val="7030A0"/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Times New Roman"/>
                <a:cs typeface="Times New Roman"/>
              </a:rPr>
              <a:t>MORPHOLOGY OF</a:t>
            </a:r>
            <a:r>
              <a:rPr sz="2800" spc="-160" dirty="0">
                <a:latin typeface="Times New Roman"/>
                <a:cs typeface="Times New Roman"/>
              </a:rPr>
              <a:t> </a:t>
            </a:r>
            <a:r>
              <a:rPr sz="2800">
                <a:latin typeface="Times New Roman"/>
                <a:cs typeface="Times New Roman"/>
              </a:rPr>
              <a:t>FLOWERING  </a:t>
            </a:r>
            <a:r>
              <a:rPr sz="2800" smtClean="0">
                <a:latin typeface="Times New Roman"/>
                <a:cs typeface="Times New Roman"/>
              </a:rPr>
              <a:t>PLANTS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en-US" sz="2800" dirty="0" smtClean="0">
                <a:latin typeface="Times New Roman"/>
                <a:cs typeface="Times New Roman"/>
              </a:rPr>
              <a:t>CHAPTER 05,CLASS XIB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8794" y="22352"/>
            <a:ext cx="555980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6600"/>
                </a:solidFill>
                <a:latin typeface="Times New Roman"/>
                <a:cs typeface="Times New Roman"/>
              </a:rPr>
              <a:t>2.FOR</a:t>
            </a:r>
            <a:r>
              <a:rPr sz="2400" spc="-40" dirty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6600"/>
                </a:solidFill>
                <a:latin typeface="Times New Roman"/>
                <a:cs typeface="Times New Roman"/>
              </a:rPr>
              <a:t>MECHANICAL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01494" y="433729"/>
            <a:ext cx="1317625" cy="338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0"/>
              </a:lnSpc>
            </a:pPr>
            <a:r>
              <a:rPr sz="2400" dirty="0">
                <a:solidFill>
                  <a:srgbClr val="FF6600"/>
                </a:solidFill>
                <a:latin typeface="Times New Roman"/>
                <a:cs typeface="Times New Roman"/>
              </a:rPr>
              <a:t>S</a:t>
            </a:r>
            <a:r>
              <a:rPr sz="2400" spc="-10" dirty="0">
                <a:solidFill>
                  <a:srgbClr val="FF6600"/>
                </a:solidFill>
                <a:latin typeface="Times New Roman"/>
                <a:cs typeface="Times New Roman"/>
              </a:rPr>
              <a:t>U</a:t>
            </a:r>
            <a:r>
              <a:rPr sz="2400" dirty="0">
                <a:solidFill>
                  <a:srgbClr val="FF6600"/>
                </a:solidFill>
                <a:latin typeface="Times New Roman"/>
                <a:cs typeface="Times New Roman"/>
              </a:rPr>
              <a:t>P</a:t>
            </a:r>
            <a:r>
              <a:rPr sz="2400" spc="-10" dirty="0">
                <a:solidFill>
                  <a:srgbClr val="FF6600"/>
                </a:solidFill>
                <a:latin typeface="Times New Roman"/>
                <a:cs typeface="Times New Roman"/>
              </a:rPr>
              <a:t>P</a:t>
            </a:r>
            <a:r>
              <a:rPr sz="2400" dirty="0">
                <a:solidFill>
                  <a:srgbClr val="FF6600"/>
                </a:solidFill>
                <a:latin typeface="Times New Roman"/>
                <a:cs typeface="Times New Roman"/>
              </a:rPr>
              <a:t>O</a:t>
            </a:r>
            <a:r>
              <a:rPr sz="2400" spc="-160" dirty="0">
                <a:solidFill>
                  <a:srgbClr val="FF6600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FF6600"/>
                </a:solidFill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3646932" cy="2438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800600"/>
            <a:ext cx="2971800" cy="16764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65575" y="629157"/>
            <a:ext cx="3914140" cy="1429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943735"/>
                </a:solidFill>
                <a:latin typeface="Comic Sans MS"/>
                <a:cs typeface="Comic Sans MS"/>
              </a:rPr>
              <a:t>1.PROP ROOTS</a:t>
            </a:r>
            <a:r>
              <a:rPr sz="2000" b="1" spc="-35" dirty="0">
                <a:solidFill>
                  <a:srgbClr val="943735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:</a:t>
            </a:r>
            <a:endParaRPr sz="180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Comic Sans MS"/>
                <a:cs typeface="Comic Sans MS"/>
              </a:rPr>
              <a:t>These </a:t>
            </a:r>
            <a:r>
              <a:rPr sz="1800" spc="-5" dirty="0">
                <a:latin typeface="Comic Sans MS"/>
                <a:cs typeface="Comic Sans MS"/>
              </a:rPr>
              <a:t>Roots </a:t>
            </a:r>
            <a:r>
              <a:rPr sz="1800" dirty="0">
                <a:latin typeface="Comic Sans MS"/>
                <a:cs typeface="Comic Sans MS"/>
              </a:rPr>
              <a:t>arise </a:t>
            </a:r>
            <a:r>
              <a:rPr sz="1800" spc="-5" dirty="0">
                <a:latin typeface="Comic Sans MS"/>
                <a:cs typeface="Comic Sans MS"/>
              </a:rPr>
              <a:t>from</a:t>
            </a:r>
            <a:r>
              <a:rPr sz="1800" spc="-6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branches</a:t>
            </a:r>
            <a:endParaRPr sz="180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Comic Sans MS"/>
                <a:cs typeface="Comic Sans MS"/>
              </a:rPr>
              <a:t>Grow</a:t>
            </a:r>
            <a:r>
              <a:rPr sz="1800" spc="-5" dirty="0">
                <a:latin typeface="Comic Sans MS"/>
                <a:cs typeface="Comic Sans MS"/>
              </a:rPr>
              <a:t> downwards</a:t>
            </a:r>
            <a:endParaRPr sz="1800">
              <a:latin typeface="Comic Sans MS"/>
              <a:cs typeface="Comic Sans MS"/>
            </a:endParaRPr>
          </a:p>
          <a:p>
            <a:pPr marL="355600" marR="10033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800" b="1" dirty="0">
                <a:latin typeface="Comic Sans MS"/>
                <a:cs typeface="Comic Sans MS"/>
              </a:rPr>
              <a:t>FUNCTION</a:t>
            </a:r>
            <a:r>
              <a:rPr sz="1800" dirty="0">
                <a:latin typeface="Comic Sans MS"/>
                <a:cs typeface="Comic Sans MS"/>
              </a:rPr>
              <a:t>: Provide</a:t>
            </a:r>
            <a:r>
              <a:rPr sz="1800" spc="-120" dirty="0">
                <a:latin typeface="Comic Sans MS"/>
                <a:cs typeface="Comic Sans MS"/>
              </a:rPr>
              <a:t> </a:t>
            </a:r>
            <a:r>
              <a:rPr sz="1800" b="1" dirty="0">
                <a:solidFill>
                  <a:srgbClr val="FF6600"/>
                </a:solidFill>
                <a:latin typeface="Comic Sans MS"/>
                <a:cs typeface="Comic Sans MS"/>
              </a:rPr>
              <a:t>mechanical  </a:t>
            </a:r>
            <a:r>
              <a:rPr sz="1800" b="1" spc="-5" dirty="0">
                <a:solidFill>
                  <a:srgbClr val="FF6600"/>
                </a:solidFill>
                <a:latin typeface="Comic Sans MS"/>
                <a:cs typeface="Comic Sans MS"/>
              </a:rPr>
              <a:t>support </a:t>
            </a:r>
            <a:r>
              <a:rPr sz="1800" spc="-5" dirty="0">
                <a:latin typeface="Comic Sans MS"/>
                <a:cs typeface="Comic Sans MS"/>
              </a:rPr>
              <a:t>to </a:t>
            </a:r>
            <a:r>
              <a:rPr sz="1800" dirty="0">
                <a:latin typeface="Comic Sans MS"/>
                <a:cs typeface="Comic Sans MS"/>
              </a:rPr>
              <a:t>heavy</a:t>
            </a:r>
            <a:r>
              <a:rPr sz="1800" spc="-5" dirty="0">
                <a:latin typeface="Comic Sans MS"/>
                <a:cs typeface="Comic Sans MS"/>
              </a:rPr>
              <a:t> branches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540" y="2416670"/>
            <a:ext cx="4241165" cy="2157095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sz="2400" spc="-50" dirty="0">
                <a:latin typeface="Times New Roman"/>
                <a:cs typeface="Times New Roman"/>
              </a:rPr>
              <a:t>BANYAN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TREE</a:t>
            </a:r>
            <a:endParaRPr sz="24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  <a:spcBef>
                <a:spcPts val="1300"/>
              </a:spcBef>
            </a:pPr>
            <a:r>
              <a:rPr sz="2000" b="1" dirty="0">
                <a:solidFill>
                  <a:srgbClr val="943735"/>
                </a:solidFill>
                <a:latin typeface="Comic Sans MS"/>
                <a:cs typeface="Comic Sans MS"/>
              </a:rPr>
              <a:t>2.STILT</a:t>
            </a:r>
            <a:r>
              <a:rPr sz="2000" b="1" spc="-35" dirty="0">
                <a:solidFill>
                  <a:srgbClr val="943735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943735"/>
                </a:solidFill>
                <a:latin typeface="Comic Sans MS"/>
                <a:cs typeface="Comic Sans MS"/>
              </a:rPr>
              <a:t>ROOTS:</a:t>
            </a:r>
            <a:endParaRPr sz="2000">
              <a:latin typeface="Comic Sans MS"/>
              <a:cs typeface="Comic Sans MS"/>
            </a:endParaRPr>
          </a:p>
          <a:p>
            <a:pPr marL="812800" indent="-343535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812800" algn="l"/>
                <a:tab pos="813435" algn="l"/>
              </a:tabLst>
            </a:pPr>
            <a:r>
              <a:rPr sz="1800" spc="-5" dirty="0">
                <a:latin typeface="Comic Sans MS"/>
                <a:cs typeface="Comic Sans MS"/>
              </a:rPr>
              <a:t>Stems </a:t>
            </a:r>
            <a:r>
              <a:rPr sz="1800" dirty="0">
                <a:latin typeface="Comic Sans MS"/>
                <a:cs typeface="Comic Sans MS"/>
              </a:rPr>
              <a:t>of </a:t>
            </a:r>
            <a:r>
              <a:rPr sz="1800" spc="-5" dirty="0">
                <a:latin typeface="Comic Sans MS"/>
                <a:cs typeface="Comic Sans MS"/>
              </a:rPr>
              <a:t>such </a:t>
            </a:r>
            <a:r>
              <a:rPr sz="1800" dirty="0">
                <a:latin typeface="Comic Sans MS"/>
                <a:cs typeface="Comic Sans MS"/>
              </a:rPr>
              <a:t>plants are</a:t>
            </a:r>
            <a:r>
              <a:rPr sz="1800" spc="-5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weak</a:t>
            </a:r>
            <a:endParaRPr sz="1800">
              <a:latin typeface="Comic Sans MS"/>
              <a:cs typeface="Comic Sans MS"/>
            </a:endParaRPr>
          </a:p>
          <a:p>
            <a:pPr marL="812800" marR="5080" indent="-343535">
              <a:lnSpc>
                <a:spcPct val="100000"/>
              </a:lnSpc>
              <a:buAutoNum type="arabicPeriod"/>
              <a:tabLst>
                <a:tab pos="812800" algn="l"/>
                <a:tab pos="813435" algn="l"/>
              </a:tabLst>
            </a:pPr>
            <a:r>
              <a:rPr sz="1800" dirty="0">
                <a:latin typeface="Comic Sans MS"/>
                <a:cs typeface="Comic Sans MS"/>
              </a:rPr>
              <a:t>For that, </a:t>
            </a:r>
            <a:r>
              <a:rPr sz="1800" spc="-5" dirty="0">
                <a:latin typeface="Comic Sans MS"/>
                <a:cs typeface="Comic Sans MS"/>
              </a:rPr>
              <a:t>Roots </a:t>
            </a:r>
            <a:r>
              <a:rPr sz="1800" dirty="0">
                <a:latin typeface="Comic Sans MS"/>
                <a:cs typeface="Comic Sans MS"/>
              </a:rPr>
              <a:t>arise </a:t>
            </a:r>
            <a:r>
              <a:rPr sz="1800" spc="-5" dirty="0">
                <a:latin typeface="Comic Sans MS"/>
                <a:cs typeface="Comic Sans MS"/>
              </a:rPr>
              <a:t>from</a:t>
            </a:r>
            <a:r>
              <a:rPr sz="1800" spc="-80" dirty="0">
                <a:latin typeface="Comic Sans MS"/>
                <a:cs typeface="Comic Sans MS"/>
              </a:rPr>
              <a:t> </a:t>
            </a:r>
            <a:r>
              <a:rPr sz="1800" dirty="0">
                <a:solidFill>
                  <a:srgbClr val="FF6600"/>
                </a:solidFill>
                <a:latin typeface="Comic Sans MS"/>
                <a:cs typeface="Comic Sans MS"/>
              </a:rPr>
              <a:t>stem  </a:t>
            </a:r>
            <a:r>
              <a:rPr sz="1800" dirty="0">
                <a:latin typeface="Comic Sans MS"/>
                <a:cs typeface="Comic Sans MS"/>
              </a:rPr>
              <a:t>and </a:t>
            </a:r>
            <a:r>
              <a:rPr sz="1800" spc="-5" dirty="0">
                <a:latin typeface="Comic Sans MS"/>
                <a:cs typeface="Comic Sans MS"/>
              </a:rPr>
              <a:t>grown downwards to </a:t>
            </a:r>
            <a:r>
              <a:rPr sz="1800" dirty="0">
                <a:latin typeface="Comic Sans MS"/>
                <a:cs typeface="Comic Sans MS"/>
              </a:rPr>
              <a:t>soil </a:t>
            </a:r>
            <a:r>
              <a:rPr sz="1800" spc="-5" dirty="0">
                <a:latin typeface="Comic Sans MS"/>
                <a:cs typeface="Comic Sans MS"/>
              </a:rPr>
              <a:t>to  </a:t>
            </a:r>
            <a:r>
              <a:rPr sz="1800" dirty="0">
                <a:latin typeface="Comic Sans MS"/>
                <a:cs typeface="Comic Sans MS"/>
              </a:rPr>
              <a:t>give</a:t>
            </a:r>
            <a:r>
              <a:rPr sz="1800" spc="-2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support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36975" y="4972888"/>
            <a:ext cx="3419475" cy="17043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943735"/>
                </a:solidFill>
                <a:latin typeface="Comic Sans MS"/>
                <a:cs typeface="Comic Sans MS"/>
              </a:rPr>
              <a:t>3.CLIMBER</a:t>
            </a:r>
            <a:r>
              <a:rPr sz="2000" b="1" spc="-25" dirty="0">
                <a:solidFill>
                  <a:srgbClr val="943735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943735"/>
                </a:solidFill>
                <a:latin typeface="Comic Sans MS"/>
                <a:cs typeface="Comic Sans MS"/>
              </a:rPr>
              <a:t>ROOTS</a:t>
            </a:r>
            <a:r>
              <a:rPr sz="1800" spc="-5" dirty="0">
                <a:latin typeface="Comic Sans MS"/>
                <a:cs typeface="Comic Sans MS"/>
              </a:rPr>
              <a:t>:</a:t>
            </a:r>
            <a:endParaRPr sz="1800">
              <a:latin typeface="Comic Sans MS"/>
              <a:cs typeface="Comic Sans MS"/>
            </a:endParaRPr>
          </a:p>
          <a:p>
            <a:pPr marL="12700" marR="135255">
              <a:lnSpc>
                <a:spcPct val="100000"/>
              </a:lnSpc>
              <a:spcBef>
                <a:spcPts val="10"/>
              </a:spcBef>
              <a:buSzPct val="94444"/>
              <a:buFont typeface="Arial"/>
              <a:buChar char="•"/>
              <a:tabLst>
                <a:tab pos="93980" algn="l"/>
              </a:tabLst>
            </a:pPr>
            <a:r>
              <a:rPr sz="1800" spc="-5" dirty="0">
                <a:latin typeface="Comic Sans MS"/>
                <a:cs typeface="Comic Sans MS"/>
              </a:rPr>
              <a:t>Plants </a:t>
            </a:r>
            <a:r>
              <a:rPr sz="1800" dirty="0">
                <a:latin typeface="Comic Sans MS"/>
                <a:cs typeface="Comic Sans MS"/>
              </a:rPr>
              <a:t>like such produce</a:t>
            </a:r>
            <a:r>
              <a:rPr sz="1800" spc="-7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roots  from </a:t>
            </a:r>
            <a:r>
              <a:rPr sz="1800" dirty="0">
                <a:latin typeface="Comic Sans MS"/>
                <a:cs typeface="Comic Sans MS"/>
              </a:rPr>
              <a:t>nodes</a:t>
            </a:r>
            <a:endParaRPr sz="18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  <a:buSzPct val="94444"/>
              <a:buFont typeface="Arial"/>
              <a:buChar char="•"/>
              <a:tabLst>
                <a:tab pos="93980" algn="l"/>
              </a:tabLst>
            </a:pPr>
            <a:r>
              <a:rPr sz="1800" dirty="0">
                <a:latin typeface="Comic Sans MS"/>
                <a:cs typeface="Comic Sans MS"/>
              </a:rPr>
              <a:t>These </a:t>
            </a:r>
            <a:r>
              <a:rPr sz="1800" spc="-5" dirty="0">
                <a:latin typeface="Comic Sans MS"/>
                <a:cs typeface="Comic Sans MS"/>
              </a:rPr>
              <a:t>roots </a:t>
            </a:r>
            <a:r>
              <a:rPr sz="1800" dirty="0">
                <a:latin typeface="Comic Sans MS"/>
                <a:cs typeface="Comic Sans MS"/>
              </a:rPr>
              <a:t>attach</a:t>
            </a:r>
            <a:r>
              <a:rPr sz="1800" spc="-9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themselves  </a:t>
            </a:r>
            <a:r>
              <a:rPr sz="1800" spc="-5" dirty="0">
                <a:latin typeface="Comic Sans MS"/>
                <a:cs typeface="Comic Sans MS"/>
              </a:rPr>
              <a:t>to </a:t>
            </a:r>
            <a:r>
              <a:rPr sz="1800" b="1" dirty="0">
                <a:solidFill>
                  <a:srgbClr val="FF6600"/>
                </a:solidFill>
                <a:latin typeface="Comic Sans MS"/>
                <a:cs typeface="Comic Sans MS"/>
              </a:rPr>
              <a:t>any </a:t>
            </a:r>
            <a:r>
              <a:rPr sz="1800" b="1" spc="-5" dirty="0">
                <a:solidFill>
                  <a:srgbClr val="FF6600"/>
                </a:solidFill>
                <a:latin typeface="Comic Sans MS"/>
                <a:cs typeface="Comic Sans MS"/>
              </a:rPr>
              <a:t>support </a:t>
            </a:r>
            <a:r>
              <a:rPr sz="1800" dirty="0">
                <a:latin typeface="Comic Sans MS"/>
                <a:cs typeface="Comic Sans MS"/>
              </a:rPr>
              <a:t>and </a:t>
            </a:r>
            <a:r>
              <a:rPr sz="1800" spc="-5" dirty="0">
                <a:latin typeface="Comic Sans MS"/>
                <a:cs typeface="Comic Sans MS"/>
              </a:rPr>
              <a:t>continue  </a:t>
            </a:r>
            <a:r>
              <a:rPr sz="1800" dirty="0">
                <a:latin typeface="Comic Sans MS"/>
                <a:cs typeface="Comic Sans MS"/>
              </a:rPr>
              <a:t>growing.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32828" y="4290441"/>
            <a:ext cx="197777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 smtClean="0">
                <a:latin typeface="Times New Roman"/>
                <a:cs typeface="Times New Roman"/>
              </a:rPr>
              <a:t>MAIZE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2770" name="Picture 2" descr="What are stilt roots? What is an example? - Quo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9850" y="2486025"/>
            <a:ext cx="2114550" cy="178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86026"/>
            <a:ext cx="8153400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Floral characters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1371600"/>
            <a:ext cx="8376919" cy="517064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800" b="1" dirty="0" smtClean="0"/>
              <a:t>Inflorescence:</a:t>
            </a:r>
            <a:r>
              <a:rPr lang="en-US" sz="2800" dirty="0" smtClean="0"/>
              <a:t> </a:t>
            </a:r>
            <a:r>
              <a:rPr lang="en-US" sz="2800" dirty="0" err="1" smtClean="0"/>
              <a:t>Racemose</a:t>
            </a:r>
            <a:r>
              <a:rPr lang="en-US" sz="2800" dirty="0" smtClean="0"/>
              <a:t>- terminal or </a:t>
            </a:r>
            <a:r>
              <a:rPr lang="en-US" sz="2800" dirty="0" err="1" smtClean="0"/>
              <a:t>axillary</a:t>
            </a:r>
            <a:r>
              <a:rPr lang="en-US" sz="2800" dirty="0" smtClean="0"/>
              <a:t> raceme; </a:t>
            </a:r>
            <a:r>
              <a:rPr lang="en-US" sz="2800" dirty="0" err="1" smtClean="0"/>
              <a:t>Cymose</a:t>
            </a:r>
            <a:r>
              <a:rPr lang="en-US" sz="2800" dirty="0" smtClean="0"/>
              <a:t>- solitary in </a:t>
            </a:r>
            <a:r>
              <a:rPr lang="en-US" sz="2800" dirty="0" err="1" smtClean="0"/>
              <a:t>Solanum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b="1" dirty="0" smtClean="0"/>
              <a:t>Flower:</a:t>
            </a:r>
            <a:r>
              <a:rPr lang="en-US" sz="2800" dirty="0" smtClean="0"/>
              <a:t> Complete, bisexual, </a:t>
            </a:r>
            <a:r>
              <a:rPr lang="en-US" sz="2800" dirty="0" err="1" smtClean="0"/>
              <a:t>actinomorphic</a:t>
            </a:r>
            <a:r>
              <a:rPr lang="en-US" sz="2800" dirty="0" smtClean="0"/>
              <a:t>, </a:t>
            </a:r>
            <a:r>
              <a:rPr lang="en-US" sz="2800" dirty="0" err="1" smtClean="0"/>
              <a:t>hypogynous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b="1" dirty="0" smtClean="0"/>
              <a:t>Calyx:</a:t>
            </a:r>
            <a:r>
              <a:rPr lang="en-US" sz="2800" dirty="0" smtClean="0"/>
              <a:t> Five sepals, </a:t>
            </a:r>
            <a:r>
              <a:rPr lang="en-US" sz="2800" dirty="0" err="1" smtClean="0"/>
              <a:t>gamosepalous</a:t>
            </a:r>
            <a:r>
              <a:rPr lang="en-US" sz="2800" dirty="0" smtClean="0"/>
              <a:t>; </a:t>
            </a:r>
            <a:r>
              <a:rPr lang="en-US" sz="2800" dirty="0" err="1" smtClean="0"/>
              <a:t>valvate</a:t>
            </a:r>
            <a:r>
              <a:rPr lang="en-US" sz="2800" dirty="0" smtClean="0"/>
              <a:t> aestivation.</a:t>
            </a:r>
          </a:p>
          <a:p>
            <a:pPr algn="just"/>
            <a:r>
              <a:rPr lang="en-US" sz="2800" b="1" dirty="0" smtClean="0"/>
              <a:t>Corolla: </a:t>
            </a:r>
            <a:r>
              <a:rPr lang="en-US" sz="2800" dirty="0" smtClean="0"/>
              <a:t>Five petals, </a:t>
            </a:r>
            <a:r>
              <a:rPr lang="en-US" sz="2800" dirty="0" err="1" smtClean="0"/>
              <a:t>gamopetalous</a:t>
            </a:r>
            <a:r>
              <a:rPr lang="en-US" sz="2800" dirty="0" smtClean="0"/>
              <a:t>, </a:t>
            </a:r>
            <a:r>
              <a:rPr lang="en-US" sz="2800" dirty="0" err="1" smtClean="0"/>
              <a:t>valvate</a:t>
            </a:r>
            <a:r>
              <a:rPr lang="en-US" sz="2800" dirty="0" smtClean="0"/>
              <a:t> aestivation.</a:t>
            </a:r>
          </a:p>
          <a:p>
            <a:pPr algn="just"/>
            <a:r>
              <a:rPr lang="en-US" sz="2800" b="1" dirty="0" err="1" smtClean="0"/>
              <a:t>Androecium</a:t>
            </a:r>
            <a:r>
              <a:rPr lang="en-US" sz="2800" b="1" dirty="0" smtClean="0"/>
              <a:t>: </a:t>
            </a:r>
            <a:r>
              <a:rPr lang="en-US" sz="2800" dirty="0" smtClean="0"/>
              <a:t>Five stamens, epipetalous; anthers </a:t>
            </a:r>
            <a:r>
              <a:rPr lang="en-US" sz="2800" dirty="0" err="1" smtClean="0"/>
              <a:t>basifixed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b="1" dirty="0" err="1" smtClean="0"/>
              <a:t>Gynoecium</a:t>
            </a:r>
            <a:r>
              <a:rPr lang="en-US" sz="2800" b="1" dirty="0" smtClean="0"/>
              <a:t>: </a:t>
            </a:r>
            <a:r>
              <a:rPr lang="en-US" sz="2800" dirty="0" err="1" smtClean="0"/>
              <a:t>Syncarpous</a:t>
            </a:r>
            <a:r>
              <a:rPr lang="en-US" sz="2800" dirty="0" smtClean="0"/>
              <a:t>, </a:t>
            </a:r>
            <a:r>
              <a:rPr lang="en-US" sz="2800" dirty="0" err="1" smtClean="0"/>
              <a:t>bicarpellary</a:t>
            </a:r>
            <a:r>
              <a:rPr lang="en-US" sz="2800" dirty="0" smtClean="0"/>
              <a:t>, </a:t>
            </a:r>
            <a:r>
              <a:rPr lang="en-US" sz="2800" dirty="0" err="1" smtClean="0"/>
              <a:t>bilocular</a:t>
            </a:r>
            <a:r>
              <a:rPr lang="en-US" sz="2800" dirty="0" smtClean="0"/>
              <a:t>, superior ovary, </a:t>
            </a:r>
            <a:r>
              <a:rPr lang="en-US" sz="2800" dirty="0" err="1" smtClean="0"/>
              <a:t>axile</a:t>
            </a:r>
            <a:r>
              <a:rPr lang="en-US" sz="2800" dirty="0" smtClean="0"/>
              <a:t> </a:t>
            </a:r>
            <a:r>
              <a:rPr lang="en-US" sz="2800" dirty="0" err="1" smtClean="0"/>
              <a:t>placentation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b="1" dirty="0" smtClean="0"/>
              <a:t>Fruit: </a:t>
            </a:r>
            <a:r>
              <a:rPr lang="en-US" sz="2800" dirty="0" smtClean="0"/>
              <a:t>Berry/ capsule.</a:t>
            </a:r>
          </a:p>
          <a:p>
            <a:pPr algn="just"/>
            <a:r>
              <a:rPr lang="en-US" sz="2800" b="1" dirty="0" smtClean="0"/>
              <a:t>Seed: </a:t>
            </a:r>
            <a:r>
              <a:rPr lang="en-US" sz="2800" dirty="0" smtClean="0"/>
              <a:t>Numerous, </a:t>
            </a:r>
            <a:r>
              <a:rPr lang="en-US" sz="2800" dirty="0" err="1" smtClean="0"/>
              <a:t>endospermous</a:t>
            </a:r>
            <a:endParaRPr lang="en-US" sz="2800" dirty="0" smtClean="0"/>
          </a:p>
          <a:p>
            <a:pPr algn="just"/>
            <a:endParaRPr lang="en-US" sz="28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194" y="14427"/>
            <a:ext cx="5158740" cy="1231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Economic Importance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1524000"/>
            <a:ext cx="8376919" cy="430887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/>
              <a:t>These are an important source of food. For </a:t>
            </a:r>
            <a:r>
              <a:rPr lang="en-US" sz="2800" dirty="0" err="1" smtClean="0"/>
              <a:t>eg</a:t>
            </a:r>
            <a:r>
              <a:rPr lang="en-US" sz="2800" dirty="0" smtClean="0"/>
              <a:t>., tomato, </a:t>
            </a:r>
            <a:r>
              <a:rPr lang="en-US" sz="2800" dirty="0" err="1" smtClean="0"/>
              <a:t>brinjal</a:t>
            </a:r>
            <a:r>
              <a:rPr lang="en-US" sz="2800" dirty="0" smtClean="0"/>
              <a:t> and potato.</a:t>
            </a:r>
          </a:p>
          <a:p>
            <a:pPr algn="just"/>
            <a:r>
              <a:rPr lang="en-US" sz="2800" dirty="0" smtClean="0"/>
              <a:t>These are important sources of spices. For </a:t>
            </a:r>
            <a:r>
              <a:rPr lang="en-US" sz="2800" dirty="0" err="1" smtClean="0"/>
              <a:t>eg</a:t>
            </a:r>
            <a:r>
              <a:rPr lang="en-US" sz="2800" dirty="0" smtClean="0"/>
              <a:t>., chilly</a:t>
            </a:r>
          </a:p>
          <a:p>
            <a:pPr algn="just"/>
            <a:r>
              <a:rPr lang="en-US" sz="2800" dirty="0" smtClean="0"/>
              <a:t>The leaves of </a:t>
            </a:r>
            <a:r>
              <a:rPr lang="en-US" sz="2800" i="1" dirty="0" err="1" smtClean="0"/>
              <a:t>Nicotiana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tabacum</a:t>
            </a:r>
            <a:r>
              <a:rPr lang="en-US" sz="2800" dirty="0" smtClean="0"/>
              <a:t> are a major source of tobacco.</a:t>
            </a:r>
          </a:p>
          <a:p>
            <a:pPr algn="just"/>
            <a:r>
              <a:rPr lang="en-US" sz="2800" dirty="0" smtClean="0"/>
              <a:t>These are also used as ornamental plants. For </a:t>
            </a:r>
            <a:r>
              <a:rPr lang="en-US" sz="2800" dirty="0" err="1" smtClean="0"/>
              <a:t>eg</a:t>
            </a:r>
            <a:r>
              <a:rPr lang="en-US" sz="2800" dirty="0" smtClean="0"/>
              <a:t>., petunia.</a:t>
            </a:r>
          </a:p>
          <a:p>
            <a:pPr algn="just"/>
            <a:r>
              <a:rPr lang="en-US" sz="2800" dirty="0" smtClean="0"/>
              <a:t>Plants such as belladonna and </a:t>
            </a:r>
            <a:r>
              <a:rPr lang="en-US" sz="2800" dirty="0" err="1" smtClean="0"/>
              <a:t>ashwagandha</a:t>
            </a:r>
            <a:r>
              <a:rPr lang="en-US" sz="2800" dirty="0" smtClean="0"/>
              <a:t> are also used as medicinal plants.</a:t>
            </a:r>
          </a:p>
          <a:p>
            <a:pPr algn="just"/>
            <a:endParaRPr lang="en-US" sz="28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194" y="222647"/>
            <a:ext cx="5158740" cy="615553"/>
          </a:xfrm>
        </p:spPr>
        <p:txBody>
          <a:bodyPr/>
          <a:lstStyle/>
          <a:p>
            <a:pPr algn="ctr"/>
            <a:r>
              <a:rPr lang="en-US" sz="4000" dirty="0" err="1" smtClean="0"/>
              <a:t>Fabaceae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1676400"/>
            <a:ext cx="8376919" cy="443198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600" dirty="0" smtClean="0"/>
              <a:t>The </a:t>
            </a:r>
            <a:r>
              <a:rPr lang="en-US" sz="3600" dirty="0" err="1" smtClean="0"/>
              <a:t>Fabaceae</a:t>
            </a:r>
            <a:r>
              <a:rPr lang="en-US" sz="3600" dirty="0" smtClean="0"/>
              <a:t> family is a large family of the plant kingdom, including several economically important plants. The family </a:t>
            </a:r>
            <a:r>
              <a:rPr lang="en-US" sz="3600" dirty="0" err="1" smtClean="0"/>
              <a:t>Fabaceae</a:t>
            </a:r>
            <a:r>
              <a:rPr lang="en-US" sz="3600" dirty="0" smtClean="0"/>
              <a:t> is also known as </a:t>
            </a:r>
            <a:r>
              <a:rPr lang="en-US" sz="3600" dirty="0" err="1" smtClean="0"/>
              <a:t>Leguminosae</a:t>
            </a:r>
            <a:r>
              <a:rPr lang="en-US" sz="3600" dirty="0" smtClean="0"/>
              <a:t> or </a:t>
            </a:r>
            <a:r>
              <a:rPr lang="en-US" sz="3600" dirty="0" err="1" smtClean="0"/>
              <a:t>Papilionaceae</a:t>
            </a:r>
            <a:r>
              <a:rPr lang="en-US" sz="3600" dirty="0" smtClean="0"/>
              <a:t> since it belongs to the pea or legume family. There are around 5000 species of dicotyledonous </a:t>
            </a:r>
            <a:r>
              <a:rPr lang="en-US" sz="3600" dirty="0" err="1" smtClean="0"/>
              <a:t>fabaceae</a:t>
            </a:r>
            <a:r>
              <a:rPr lang="en-US" sz="3600" dirty="0" smtClean="0"/>
              <a:t> plants widely distributed all over the world.</a:t>
            </a:r>
            <a:endParaRPr lang="en-US" sz="36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03183"/>
            <a:ext cx="7848600" cy="13542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Characteristics of </a:t>
            </a:r>
            <a:r>
              <a:rPr lang="en-US" sz="4400" dirty="0" err="1" smtClean="0"/>
              <a:t>Fabaceae</a:t>
            </a:r>
            <a:r>
              <a:rPr lang="en-US" sz="4400" dirty="0" smtClean="0"/>
              <a:t> Family</a:t>
            </a:r>
            <a:br>
              <a:rPr lang="en-US" sz="4400" dirty="0" smtClean="0"/>
            </a:b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1001" y="1371600"/>
            <a:ext cx="7772400" cy="3970318"/>
          </a:xfrm>
        </p:spPr>
        <p:txBody>
          <a:bodyPr>
            <a:normAutofit fontScale="92500" lnSpcReduction="10000"/>
          </a:bodyPr>
          <a:lstStyle/>
          <a:p>
            <a:r>
              <a:rPr lang="en-US" sz="4800" u="sng" dirty="0" smtClean="0"/>
              <a:t>Vegetative Characters</a:t>
            </a:r>
          </a:p>
          <a:p>
            <a:pPr algn="just"/>
            <a:r>
              <a:rPr lang="en-US" sz="3200" b="1" dirty="0" smtClean="0"/>
              <a:t>Root:</a:t>
            </a:r>
            <a:r>
              <a:rPr lang="en-US" sz="3200" dirty="0" smtClean="0"/>
              <a:t> </a:t>
            </a:r>
            <a:r>
              <a:rPr lang="en-US" sz="3200" dirty="0" err="1" smtClean="0"/>
              <a:t>Dicotyledons</a:t>
            </a:r>
            <a:r>
              <a:rPr lang="en-US" sz="3200" dirty="0" smtClean="0"/>
              <a:t> with taproot with root nodules.</a:t>
            </a:r>
          </a:p>
          <a:p>
            <a:pPr algn="just"/>
            <a:r>
              <a:rPr lang="en-US" sz="3200" b="1" dirty="0" smtClean="0"/>
              <a:t>Stem:</a:t>
            </a:r>
            <a:r>
              <a:rPr lang="en-US" sz="3200" dirty="0" smtClean="0"/>
              <a:t> Erect or climber; </a:t>
            </a:r>
            <a:r>
              <a:rPr lang="en-US" sz="3200" dirty="0" err="1" smtClean="0"/>
              <a:t>Fabaceae</a:t>
            </a:r>
            <a:r>
              <a:rPr lang="en-US" sz="3200" dirty="0" smtClean="0"/>
              <a:t> include shrubs, herbs, trees and majorly climbers.</a:t>
            </a:r>
          </a:p>
          <a:p>
            <a:pPr algn="just"/>
            <a:r>
              <a:rPr lang="en-US" sz="3200" b="1" dirty="0" smtClean="0"/>
              <a:t>Leaves:</a:t>
            </a:r>
            <a:r>
              <a:rPr lang="en-US" sz="3200" dirty="0" smtClean="0"/>
              <a:t> </a:t>
            </a:r>
            <a:r>
              <a:rPr lang="en-US" sz="3200" dirty="0" err="1" smtClean="0"/>
              <a:t>Petiolate</a:t>
            </a:r>
            <a:r>
              <a:rPr lang="en-US" sz="3200" dirty="0" smtClean="0"/>
              <a:t>, </a:t>
            </a:r>
            <a:r>
              <a:rPr lang="en-US" sz="3200" dirty="0" err="1" smtClean="0"/>
              <a:t>pinnately</a:t>
            </a:r>
            <a:r>
              <a:rPr lang="en-US" sz="3200" dirty="0" smtClean="0"/>
              <a:t> compound or simple; </a:t>
            </a:r>
            <a:r>
              <a:rPr lang="en-US" sz="3200" dirty="0" err="1" smtClean="0"/>
              <a:t>pulvinus</a:t>
            </a:r>
            <a:r>
              <a:rPr lang="en-US" sz="3200" dirty="0" smtClean="0"/>
              <a:t> leaf base, stipulate; reticulate venation.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1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NCERT Class XI Biology: Chapter 5 - Morphology Of Flowering Plant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180975"/>
            <a:ext cx="8531225" cy="6067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194" y="281226"/>
            <a:ext cx="5158740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Floral Characters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0460" cy="603242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b="1" dirty="0" smtClean="0"/>
              <a:t>Inflorescence:</a:t>
            </a:r>
            <a:r>
              <a:rPr lang="en-US" sz="2800" dirty="0" smtClean="0"/>
              <a:t> </a:t>
            </a:r>
            <a:r>
              <a:rPr lang="en-US" sz="2800" dirty="0" err="1" smtClean="0"/>
              <a:t>Racemose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b="1" dirty="0" smtClean="0"/>
              <a:t>Flower:</a:t>
            </a:r>
            <a:r>
              <a:rPr lang="en-US" sz="2800" dirty="0" smtClean="0"/>
              <a:t> Complete, bisexual, </a:t>
            </a:r>
            <a:r>
              <a:rPr lang="en-US" sz="2800" dirty="0" err="1" smtClean="0"/>
              <a:t>zygomorphic</a:t>
            </a:r>
            <a:r>
              <a:rPr lang="en-US" sz="2800" dirty="0" smtClean="0"/>
              <a:t>, </a:t>
            </a:r>
            <a:r>
              <a:rPr lang="en-US" sz="2800" dirty="0" err="1" smtClean="0"/>
              <a:t>perigynous</a:t>
            </a:r>
            <a:r>
              <a:rPr lang="en-US" sz="2800" dirty="0" smtClean="0"/>
              <a:t>, </a:t>
            </a:r>
            <a:r>
              <a:rPr lang="en-US" sz="2800" dirty="0" err="1" smtClean="0"/>
              <a:t>bracteate</a:t>
            </a:r>
            <a:r>
              <a:rPr lang="en-US" sz="2800" dirty="0" smtClean="0"/>
              <a:t>/ </a:t>
            </a:r>
            <a:r>
              <a:rPr lang="en-US" sz="2800" dirty="0" err="1" smtClean="0"/>
              <a:t>ebracteate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b="1" dirty="0" smtClean="0"/>
              <a:t>Calyx:</a:t>
            </a:r>
            <a:r>
              <a:rPr lang="en-US" sz="2800" dirty="0" smtClean="0"/>
              <a:t> Five sepals, </a:t>
            </a:r>
            <a:r>
              <a:rPr lang="en-US" sz="2800" dirty="0" err="1" smtClean="0"/>
              <a:t>gamosepalous</a:t>
            </a:r>
            <a:r>
              <a:rPr lang="en-US" sz="2800" dirty="0" smtClean="0"/>
              <a:t>; imbricate aestivation.</a:t>
            </a:r>
          </a:p>
          <a:p>
            <a:pPr algn="just"/>
            <a:r>
              <a:rPr lang="en-US" sz="2800" b="1" dirty="0" smtClean="0"/>
              <a:t>Corolla: </a:t>
            </a:r>
            <a:r>
              <a:rPr lang="en-US" sz="2800" dirty="0" smtClean="0"/>
              <a:t>Five petals, polypetalous, </a:t>
            </a:r>
            <a:r>
              <a:rPr lang="en-US" sz="2800" dirty="0" err="1" smtClean="0"/>
              <a:t>papilionaceous</a:t>
            </a:r>
            <a:r>
              <a:rPr lang="en-US" sz="2800" dirty="0" smtClean="0"/>
              <a:t>, </a:t>
            </a:r>
            <a:r>
              <a:rPr lang="en-US" sz="2800" dirty="0" err="1" smtClean="0"/>
              <a:t>vexillary</a:t>
            </a:r>
            <a:r>
              <a:rPr lang="en-US" sz="2800" dirty="0" smtClean="0"/>
              <a:t> aestivation.</a:t>
            </a:r>
          </a:p>
          <a:p>
            <a:pPr algn="just"/>
            <a:r>
              <a:rPr lang="en-US" sz="2800" b="1" dirty="0" err="1" smtClean="0"/>
              <a:t>Androecium</a:t>
            </a:r>
            <a:r>
              <a:rPr lang="en-US" sz="2800" b="1" dirty="0" smtClean="0"/>
              <a:t>: </a:t>
            </a:r>
            <a:r>
              <a:rPr lang="en-US" sz="2800" dirty="0" smtClean="0"/>
              <a:t>Ten stamens (9+1), </a:t>
            </a:r>
            <a:r>
              <a:rPr lang="en-US" sz="2800" dirty="0" err="1" smtClean="0"/>
              <a:t>diadelphous</a:t>
            </a:r>
            <a:r>
              <a:rPr lang="en-US" sz="2800" dirty="0" smtClean="0"/>
              <a:t>, anther </a:t>
            </a:r>
            <a:r>
              <a:rPr lang="en-US" sz="2800" dirty="0" err="1" smtClean="0"/>
              <a:t>dithecous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b="1" dirty="0" err="1" smtClean="0"/>
              <a:t>Gynoecium</a:t>
            </a:r>
            <a:r>
              <a:rPr lang="en-US" sz="2800" b="1" dirty="0" smtClean="0"/>
              <a:t>: </a:t>
            </a:r>
            <a:r>
              <a:rPr lang="en-US" sz="2800" dirty="0" smtClean="0"/>
              <a:t>Superior ovary, monocarpellary, </a:t>
            </a:r>
            <a:r>
              <a:rPr lang="en-US" sz="2800" dirty="0" err="1" smtClean="0"/>
              <a:t>unilocular</a:t>
            </a:r>
            <a:r>
              <a:rPr lang="en-US" sz="2800" dirty="0" smtClean="0"/>
              <a:t>, marginal </a:t>
            </a:r>
            <a:r>
              <a:rPr lang="en-US" sz="2800" dirty="0" err="1" smtClean="0"/>
              <a:t>placentation</a:t>
            </a:r>
            <a:r>
              <a:rPr lang="en-US" sz="2800" dirty="0" smtClean="0"/>
              <a:t>, single, sort -style and flat, hairy-stigma.</a:t>
            </a:r>
          </a:p>
          <a:p>
            <a:pPr algn="just"/>
            <a:r>
              <a:rPr lang="en-US" sz="2800" b="1" dirty="0" smtClean="0"/>
              <a:t>Fruit: </a:t>
            </a:r>
            <a:r>
              <a:rPr lang="en-US" sz="2800" dirty="0" smtClean="0"/>
              <a:t>Legume.</a:t>
            </a:r>
          </a:p>
          <a:p>
            <a:pPr algn="just"/>
            <a:r>
              <a:rPr lang="en-US" sz="2800" b="1" dirty="0" smtClean="0"/>
              <a:t>Seed: </a:t>
            </a:r>
            <a:r>
              <a:rPr lang="en-US" sz="2800" dirty="0" smtClean="0"/>
              <a:t>One or more, non-endospermic.</a:t>
            </a:r>
          </a:p>
          <a:p>
            <a:pPr algn="just"/>
            <a:endParaRPr lang="en-US" sz="28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427"/>
            <a:ext cx="8458200" cy="1477328"/>
          </a:xfrm>
        </p:spPr>
        <p:txBody>
          <a:bodyPr/>
          <a:lstStyle/>
          <a:p>
            <a:pPr algn="ctr"/>
            <a:r>
              <a:rPr lang="en-US" sz="4800" dirty="0" smtClean="0"/>
              <a:t>Economic Importance</a:t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838200"/>
            <a:ext cx="8376919" cy="63094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800" dirty="0" smtClean="0"/>
              <a:t>The plants of this family are unique and have root nodules which contain nitrogen-fixing symbiotic bacteria, capable of transforming atmospheric nitrogen into fixed nitrogen or ammonia.</a:t>
            </a:r>
          </a:p>
          <a:p>
            <a:pPr algn="just"/>
            <a:r>
              <a:rPr lang="en-US" sz="2800" dirty="0" smtClean="0"/>
              <a:t>Pulses like gram, </a:t>
            </a:r>
            <a:r>
              <a:rPr lang="en-US" sz="2800" dirty="0" err="1" smtClean="0"/>
              <a:t>moong</a:t>
            </a:r>
            <a:r>
              <a:rPr lang="en-US" sz="2800" dirty="0" smtClean="0"/>
              <a:t>, soya bean are the main source of food.</a:t>
            </a:r>
          </a:p>
          <a:p>
            <a:pPr algn="just"/>
            <a:r>
              <a:rPr lang="en-US" sz="2800" dirty="0" err="1" smtClean="0"/>
              <a:t>Muliathi</a:t>
            </a:r>
            <a:r>
              <a:rPr lang="en-US" sz="2800" dirty="0" smtClean="0"/>
              <a:t> plant is known for its medicinal value.</a:t>
            </a:r>
          </a:p>
          <a:p>
            <a:pPr algn="just"/>
            <a:r>
              <a:rPr lang="en-US" sz="2800" dirty="0" smtClean="0"/>
              <a:t>Soya bean and groundnuts are used to extract oil that is used for cooking.</a:t>
            </a:r>
          </a:p>
          <a:p>
            <a:pPr algn="just"/>
            <a:r>
              <a:rPr lang="en-US" sz="2800" dirty="0" err="1" smtClean="0"/>
              <a:t>Sunn</a:t>
            </a:r>
            <a:r>
              <a:rPr lang="en-US" sz="2800" dirty="0" smtClean="0"/>
              <a:t> hemp is the source of timber and </a:t>
            </a:r>
            <a:r>
              <a:rPr lang="en-US" sz="2800" dirty="0" err="1" smtClean="0"/>
              <a:t>fibre</a:t>
            </a:r>
            <a:endParaRPr lang="en-US" sz="2800" dirty="0" smtClean="0"/>
          </a:p>
          <a:p>
            <a:pPr algn="just"/>
            <a:r>
              <a:rPr lang="en-US" sz="2800" dirty="0" err="1" smtClean="0"/>
              <a:t>Indigofera</a:t>
            </a:r>
            <a:r>
              <a:rPr lang="en-US" sz="2800" dirty="0" smtClean="0"/>
              <a:t> is used to make dye.</a:t>
            </a:r>
          </a:p>
          <a:p>
            <a:pPr algn="just"/>
            <a:r>
              <a:rPr lang="en-US" sz="2800" dirty="0" err="1" smtClean="0"/>
              <a:t>Sesbania</a:t>
            </a:r>
            <a:r>
              <a:rPr lang="en-US" sz="2800" dirty="0" smtClean="0"/>
              <a:t> and </a:t>
            </a:r>
            <a:r>
              <a:rPr lang="en-US" sz="2800" dirty="0" err="1" smtClean="0"/>
              <a:t>Trifolium</a:t>
            </a:r>
            <a:r>
              <a:rPr lang="en-US" sz="2800" dirty="0" smtClean="0"/>
              <a:t> are the sources of fodder or livestock feed</a:t>
            </a:r>
          </a:p>
          <a:p>
            <a:pPr algn="just"/>
            <a:r>
              <a:rPr lang="en-US" sz="2800" dirty="0" err="1" smtClean="0"/>
              <a:t>Lupin</a:t>
            </a:r>
            <a:r>
              <a:rPr lang="en-US" sz="2800" dirty="0" smtClean="0"/>
              <a:t> and sweet pea are known as ornamental plants.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194" y="14427"/>
            <a:ext cx="5158740" cy="1477328"/>
          </a:xfrm>
        </p:spPr>
        <p:txBody>
          <a:bodyPr/>
          <a:lstStyle/>
          <a:p>
            <a:pPr algn="ctr"/>
            <a:r>
              <a:rPr lang="en-US" sz="4800" dirty="0" err="1" smtClean="0"/>
              <a:t>Liliaceae</a:t>
            </a:r>
            <a:r>
              <a:rPr lang="en-US" sz="4800" dirty="0" smtClean="0"/>
              <a:t> Family</a:t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1981200"/>
            <a:ext cx="8376919" cy="196977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3200" dirty="0" err="1" smtClean="0"/>
              <a:t>Liliaceae</a:t>
            </a:r>
            <a:r>
              <a:rPr lang="en-US" sz="3200" dirty="0" smtClean="0"/>
              <a:t> is the family of around 2500 species of perennial, herbaceous monocots. It is also known as the ‘lily family’. It characteristics are discussed below.</a:t>
            </a:r>
            <a:endParaRPr lang="en-US" sz="32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27"/>
            <a:ext cx="8839200" cy="10464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Characteristics of </a:t>
            </a:r>
            <a:r>
              <a:rPr lang="en-US" sz="4000" dirty="0" err="1" smtClean="0"/>
              <a:t>Liliaceae</a:t>
            </a:r>
            <a:r>
              <a:rPr lang="en-US" sz="4000" dirty="0" smtClean="0"/>
              <a:t> Family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1371600"/>
            <a:ext cx="8376919" cy="4924425"/>
          </a:xfrm>
        </p:spPr>
        <p:txBody>
          <a:bodyPr/>
          <a:lstStyle/>
          <a:p>
            <a:pPr algn="just"/>
            <a:r>
              <a:rPr lang="en-US" sz="4000" dirty="0" smtClean="0"/>
              <a:t>Vegetative Characters:</a:t>
            </a:r>
          </a:p>
          <a:p>
            <a:pPr algn="just"/>
            <a:r>
              <a:rPr lang="en-US" sz="4000" b="1" dirty="0" smtClean="0"/>
              <a:t>Root: </a:t>
            </a:r>
            <a:r>
              <a:rPr lang="en-US" sz="4000" dirty="0" smtClean="0"/>
              <a:t>Fibrous root system.</a:t>
            </a:r>
          </a:p>
          <a:p>
            <a:pPr algn="just"/>
            <a:r>
              <a:rPr lang="en-US" sz="4000" b="1" dirty="0" smtClean="0"/>
              <a:t>Stem:</a:t>
            </a:r>
            <a:r>
              <a:rPr lang="en-US" sz="4000" dirty="0" smtClean="0"/>
              <a:t> Erect; </a:t>
            </a:r>
            <a:r>
              <a:rPr lang="en-US" sz="4000" dirty="0" err="1" smtClean="0"/>
              <a:t>Liliaceae</a:t>
            </a:r>
            <a:r>
              <a:rPr lang="en-US" sz="4000" dirty="0" smtClean="0"/>
              <a:t> includes perennial herbs which propagate through bulbs or rhizomes.</a:t>
            </a:r>
          </a:p>
          <a:p>
            <a:pPr algn="just"/>
            <a:r>
              <a:rPr lang="en-US" sz="4000" b="1" dirty="0" smtClean="0"/>
              <a:t>Leaves:</a:t>
            </a:r>
            <a:r>
              <a:rPr lang="en-US" sz="4000" dirty="0" smtClean="0"/>
              <a:t>  Alternate, simple; </a:t>
            </a:r>
            <a:r>
              <a:rPr lang="en-US" sz="4000" dirty="0" err="1" smtClean="0"/>
              <a:t>exstipulate</a:t>
            </a:r>
            <a:r>
              <a:rPr lang="en-US" sz="4000" dirty="0" smtClean="0"/>
              <a:t>; parallel venation.</a:t>
            </a:r>
          </a:p>
          <a:p>
            <a:pPr algn="just"/>
            <a:endParaRPr lang="en-US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844" y="17780"/>
            <a:ext cx="5518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AF50"/>
                </a:solidFill>
                <a:latin typeface="Comic Sans MS"/>
                <a:cs typeface="Comic Sans MS"/>
              </a:rPr>
              <a:t>3.FOR SPECIALIZED FUNCTIONS</a:t>
            </a:r>
            <a:r>
              <a:rPr sz="2400" b="1" spc="-55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00AF50"/>
                </a:solidFill>
                <a:latin typeface="Comic Sans MS"/>
                <a:cs typeface="Comic Sans MS"/>
              </a:rPr>
              <a:t>: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5844" y="384759"/>
            <a:ext cx="26517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0000"/>
                </a:solidFill>
                <a:latin typeface="Comic Sans MS"/>
                <a:cs typeface="Comic Sans MS"/>
              </a:rPr>
              <a:t>1.EPIPHYTIC</a:t>
            </a:r>
            <a:r>
              <a:rPr sz="2000" spc="-8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0000"/>
                </a:solidFill>
                <a:latin typeface="Comic Sans MS"/>
                <a:cs typeface="Comic Sans MS"/>
              </a:rPr>
              <a:t>ROOTS:</a:t>
            </a:r>
            <a:endParaRPr sz="20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28800"/>
            <a:ext cx="3429000" cy="211683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725161" y="1447800"/>
            <a:ext cx="4418965" cy="2804160"/>
            <a:chOff x="4725161" y="1447800"/>
            <a:chExt cx="4418965" cy="28041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399" y="1447800"/>
              <a:ext cx="3657599" cy="28041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25161" y="1914779"/>
              <a:ext cx="1524635" cy="134620"/>
            </a:xfrm>
            <a:custGeom>
              <a:avLst/>
              <a:gdLst/>
              <a:ahLst/>
              <a:cxnLst/>
              <a:rect l="l" t="t" r="r" b="b"/>
              <a:pathLst>
                <a:path w="1524635" h="134619">
                  <a:moveTo>
                    <a:pt x="1466722" y="67183"/>
                  </a:moveTo>
                  <a:lnTo>
                    <a:pt x="1401190" y="105410"/>
                  </a:lnTo>
                  <a:lnTo>
                    <a:pt x="1394205" y="109347"/>
                  </a:lnTo>
                  <a:lnTo>
                    <a:pt x="1391920" y="118237"/>
                  </a:lnTo>
                  <a:lnTo>
                    <a:pt x="1395984" y="125095"/>
                  </a:lnTo>
                  <a:lnTo>
                    <a:pt x="1400048" y="132080"/>
                  </a:lnTo>
                  <a:lnTo>
                    <a:pt x="1408811" y="134366"/>
                  </a:lnTo>
                  <a:lnTo>
                    <a:pt x="1499276" y="81661"/>
                  </a:lnTo>
                  <a:lnTo>
                    <a:pt x="1495298" y="81661"/>
                  </a:lnTo>
                  <a:lnTo>
                    <a:pt x="1495298" y="79629"/>
                  </a:lnTo>
                  <a:lnTo>
                    <a:pt x="1488059" y="79629"/>
                  </a:lnTo>
                  <a:lnTo>
                    <a:pt x="1466722" y="67183"/>
                  </a:lnTo>
                  <a:close/>
                </a:path>
                <a:path w="1524635" h="134619">
                  <a:moveTo>
                    <a:pt x="1441903" y="52705"/>
                  </a:moveTo>
                  <a:lnTo>
                    <a:pt x="0" y="52705"/>
                  </a:lnTo>
                  <a:lnTo>
                    <a:pt x="0" y="81661"/>
                  </a:lnTo>
                  <a:lnTo>
                    <a:pt x="1441903" y="81661"/>
                  </a:lnTo>
                  <a:lnTo>
                    <a:pt x="1466722" y="67183"/>
                  </a:lnTo>
                  <a:lnTo>
                    <a:pt x="1441903" y="52705"/>
                  </a:lnTo>
                  <a:close/>
                </a:path>
                <a:path w="1524635" h="134619">
                  <a:moveTo>
                    <a:pt x="1499278" y="52705"/>
                  </a:moveTo>
                  <a:lnTo>
                    <a:pt x="1495298" y="52705"/>
                  </a:lnTo>
                  <a:lnTo>
                    <a:pt x="1495298" y="81661"/>
                  </a:lnTo>
                  <a:lnTo>
                    <a:pt x="1499276" y="81661"/>
                  </a:lnTo>
                  <a:lnTo>
                    <a:pt x="1524127" y="67183"/>
                  </a:lnTo>
                  <a:lnTo>
                    <a:pt x="1499278" y="52705"/>
                  </a:lnTo>
                  <a:close/>
                </a:path>
                <a:path w="1524635" h="134619">
                  <a:moveTo>
                    <a:pt x="1488059" y="54737"/>
                  </a:moveTo>
                  <a:lnTo>
                    <a:pt x="1466722" y="67183"/>
                  </a:lnTo>
                  <a:lnTo>
                    <a:pt x="1488059" y="79629"/>
                  </a:lnTo>
                  <a:lnTo>
                    <a:pt x="1488059" y="54737"/>
                  </a:lnTo>
                  <a:close/>
                </a:path>
                <a:path w="1524635" h="134619">
                  <a:moveTo>
                    <a:pt x="1495298" y="54737"/>
                  </a:moveTo>
                  <a:lnTo>
                    <a:pt x="1488059" y="54737"/>
                  </a:lnTo>
                  <a:lnTo>
                    <a:pt x="1488059" y="79629"/>
                  </a:lnTo>
                  <a:lnTo>
                    <a:pt x="1495298" y="79629"/>
                  </a:lnTo>
                  <a:lnTo>
                    <a:pt x="1495298" y="54737"/>
                  </a:lnTo>
                  <a:close/>
                </a:path>
                <a:path w="1524635" h="134619">
                  <a:moveTo>
                    <a:pt x="1408811" y="0"/>
                  </a:moveTo>
                  <a:lnTo>
                    <a:pt x="1400048" y="2286"/>
                  </a:lnTo>
                  <a:lnTo>
                    <a:pt x="1395984" y="9271"/>
                  </a:lnTo>
                  <a:lnTo>
                    <a:pt x="1391920" y="16129"/>
                  </a:lnTo>
                  <a:lnTo>
                    <a:pt x="1394205" y="25019"/>
                  </a:lnTo>
                  <a:lnTo>
                    <a:pt x="1401190" y="28956"/>
                  </a:lnTo>
                  <a:lnTo>
                    <a:pt x="1466722" y="67183"/>
                  </a:lnTo>
                  <a:lnTo>
                    <a:pt x="1488059" y="54737"/>
                  </a:lnTo>
                  <a:lnTo>
                    <a:pt x="1495298" y="54737"/>
                  </a:lnTo>
                  <a:lnTo>
                    <a:pt x="1495298" y="52705"/>
                  </a:lnTo>
                  <a:lnTo>
                    <a:pt x="1499278" y="52705"/>
                  </a:lnTo>
                  <a:lnTo>
                    <a:pt x="1408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5940" y="783082"/>
            <a:ext cx="6985634" cy="1594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Comic Sans MS"/>
                <a:cs typeface="Comic Sans MS"/>
              </a:rPr>
              <a:t>Orchids like </a:t>
            </a:r>
            <a:r>
              <a:rPr sz="1800" dirty="0">
                <a:latin typeface="Comic Sans MS"/>
                <a:cs typeface="Comic Sans MS"/>
              </a:rPr>
              <a:t>plants grow on branches to </a:t>
            </a:r>
            <a:r>
              <a:rPr sz="1800" spc="-5" dirty="0">
                <a:latin typeface="Comic Sans MS"/>
                <a:cs typeface="Comic Sans MS"/>
              </a:rPr>
              <a:t>reach for</a:t>
            </a:r>
            <a:r>
              <a:rPr sz="1800" spc="-105" dirty="0">
                <a:latin typeface="Comic Sans MS"/>
                <a:cs typeface="Comic Sans MS"/>
              </a:rPr>
              <a:t> </a:t>
            </a:r>
            <a:r>
              <a:rPr sz="1800" dirty="0">
                <a:solidFill>
                  <a:srgbClr val="FFC000"/>
                </a:solidFill>
                <a:latin typeface="Comic Sans MS"/>
                <a:cs typeface="Comic Sans MS"/>
              </a:rPr>
              <a:t>sunlight</a:t>
            </a:r>
            <a:endParaRPr sz="1800">
              <a:latin typeface="Comic Sans MS"/>
              <a:cs typeface="Comic Sans MS"/>
            </a:endParaRPr>
          </a:p>
          <a:p>
            <a:pPr marL="355600" marR="508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Comic Sans MS"/>
                <a:cs typeface="Comic Sans MS"/>
              </a:rPr>
              <a:t>They have </a:t>
            </a:r>
            <a:r>
              <a:rPr sz="1800" spc="-5" dirty="0">
                <a:latin typeface="Comic Sans MS"/>
                <a:cs typeface="Comic Sans MS"/>
              </a:rPr>
              <a:t>green </a:t>
            </a:r>
            <a:r>
              <a:rPr sz="1800" dirty="0">
                <a:latin typeface="Comic Sans MS"/>
                <a:cs typeface="Comic Sans MS"/>
              </a:rPr>
              <a:t>leaves( so can </a:t>
            </a:r>
            <a:r>
              <a:rPr sz="1800" dirty="0">
                <a:solidFill>
                  <a:srgbClr val="92D050"/>
                </a:solidFill>
                <a:latin typeface="Comic Sans MS"/>
                <a:cs typeface="Comic Sans MS"/>
              </a:rPr>
              <a:t>photosynthesize</a:t>
            </a:r>
            <a:r>
              <a:rPr sz="1800" dirty="0">
                <a:latin typeface="Comic Sans MS"/>
                <a:cs typeface="Comic Sans MS"/>
              </a:rPr>
              <a:t>), these</a:t>
            </a:r>
            <a:r>
              <a:rPr sz="1800" spc="-12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plants  </a:t>
            </a:r>
            <a:r>
              <a:rPr sz="1800" dirty="0">
                <a:latin typeface="Comic Sans MS"/>
                <a:cs typeface="Comic Sans MS"/>
              </a:rPr>
              <a:t>called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spc="-5" dirty="0">
                <a:solidFill>
                  <a:srgbClr val="6F2F9F"/>
                </a:solidFill>
                <a:latin typeface="Comic Sans MS"/>
                <a:cs typeface="Comic Sans MS"/>
              </a:rPr>
              <a:t>”epiphytes”</a:t>
            </a:r>
            <a:endParaRPr sz="1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50">
              <a:latin typeface="Comic Sans MS"/>
              <a:cs typeface="Comic Sans MS"/>
            </a:endParaRPr>
          </a:p>
          <a:p>
            <a:pPr marL="3594735">
              <a:lnSpc>
                <a:spcPct val="100000"/>
              </a:lnSpc>
            </a:pPr>
            <a:r>
              <a:rPr sz="1800" dirty="0">
                <a:latin typeface="Comic Sans MS"/>
                <a:cs typeface="Comic Sans MS"/>
              </a:rPr>
              <a:t>CUSCUTA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5940" y="4349877"/>
            <a:ext cx="7035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dirty="0">
                <a:latin typeface="Comic Sans MS"/>
                <a:cs typeface="Comic Sans MS"/>
              </a:rPr>
              <a:t>3.	They have </a:t>
            </a:r>
            <a:r>
              <a:rPr sz="1800" spc="-5" dirty="0">
                <a:latin typeface="Comic Sans MS"/>
                <a:cs typeface="Comic Sans MS"/>
              </a:rPr>
              <a:t>“</a:t>
            </a:r>
            <a:r>
              <a:rPr sz="1800" b="1" spc="-5" dirty="0">
                <a:solidFill>
                  <a:srgbClr val="FFC000"/>
                </a:solidFill>
                <a:latin typeface="Comic Sans MS"/>
                <a:cs typeface="Comic Sans MS"/>
              </a:rPr>
              <a:t>Velamen</a:t>
            </a:r>
            <a:r>
              <a:rPr sz="1800" spc="-5" dirty="0">
                <a:latin typeface="Comic Sans MS"/>
                <a:cs typeface="Comic Sans MS"/>
              </a:rPr>
              <a:t>” tissue </a:t>
            </a:r>
            <a:r>
              <a:rPr sz="1800" dirty="0">
                <a:latin typeface="Comic Sans MS"/>
                <a:cs typeface="Comic Sans MS"/>
              </a:rPr>
              <a:t>inside </a:t>
            </a:r>
            <a:r>
              <a:rPr sz="1800" spc="-5" dirty="0">
                <a:latin typeface="Comic Sans MS"/>
                <a:cs typeface="Comic Sans MS"/>
              </a:rPr>
              <a:t>which </a:t>
            </a:r>
            <a:r>
              <a:rPr sz="1800" dirty="0">
                <a:latin typeface="Comic Sans MS"/>
                <a:cs typeface="Comic Sans MS"/>
              </a:rPr>
              <a:t>helps </a:t>
            </a:r>
            <a:r>
              <a:rPr sz="1800" spc="-5" dirty="0">
                <a:latin typeface="Comic Sans MS"/>
                <a:cs typeface="Comic Sans MS"/>
              </a:rPr>
              <a:t>in </a:t>
            </a:r>
            <a:r>
              <a:rPr sz="1800" dirty="0">
                <a:latin typeface="Comic Sans MS"/>
                <a:cs typeface="Comic Sans MS"/>
              </a:rPr>
              <a:t>absorption of  moisture </a:t>
            </a:r>
            <a:r>
              <a:rPr sz="1800" spc="-5" dirty="0">
                <a:latin typeface="Comic Sans MS"/>
                <a:cs typeface="Comic Sans MS"/>
              </a:rPr>
              <a:t>form</a:t>
            </a:r>
            <a:r>
              <a:rPr sz="1800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air</a:t>
            </a:r>
            <a:endParaRPr sz="1800">
              <a:latin typeface="Comic Sans MS"/>
              <a:cs typeface="Comic Sans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400" y="4759451"/>
            <a:ext cx="3886200" cy="209854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154418" y="915161"/>
            <a:ext cx="847725" cy="697230"/>
          </a:xfrm>
          <a:custGeom>
            <a:avLst/>
            <a:gdLst/>
            <a:ahLst/>
            <a:cxnLst/>
            <a:rect l="l" t="t" r="r" b="b"/>
            <a:pathLst>
              <a:path w="847725" h="697230">
                <a:moveTo>
                  <a:pt x="802852" y="36405"/>
                </a:moveTo>
                <a:lnTo>
                  <a:pt x="774529" y="40896"/>
                </a:lnTo>
                <a:lnTo>
                  <a:pt x="0" y="674624"/>
                </a:lnTo>
                <a:lnTo>
                  <a:pt x="18287" y="696976"/>
                </a:lnTo>
                <a:lnTo>
                  <a:pt x="792887" y="63190"/>
                </a:lnTo>
                <a:lnTo>
                  <a:pt x="802852" y="36405"/>
                </a:lnTo>
                <a:close/>
              </a:path>
              <a:path w="847725" h="697230">
                <a:moveTo>
                  <a:pt x="844738" y="6985"/>
                </a:moveTo>
                <a:lnTo>
                  <a:pt x="815975" y="6985"/>
                </a:lnTo>
                <a:lnTo>
                  <a:pt x="834262" y="29337"/>
                </a:lnTo>
                <a:lnTo>
                  <a:pt x="792887" y="63190"/>
                </a:lnTo>
                <a:lnTo>
                  <a:pt x="773683" y="114808"/>
                </a:lnTo>
                <a:lnTo>
                  <a:pt x="777493" y="123189"/>
                </a:lnTo>
                <a:lnTo>
                  <a:pt x="792479" y="128777"/>
                </a:lnTo>
                <a:lnTo>
                  <a:pt x="800734" y="124967"/>
                </a:lnTo>
                <a:lnTo>
                  <a:pt x="844738" y="6985"/>
                </a:lnTo>
                <a:close/>
              </a:path>
              <a:path w="847725" h="697230">
                <a:moveTo>
                  <a:pt x="820962" y="13080"/>
                </a:moveTo>
                <a:lnTo>
                  <a:pt x="811529" y="13080"/>
                </a:lnTo>
                <a:lnTo>
                  <a:pt x="827404" y="32512"/>
                </a:lnTo>
                <a:lnTo>
                  <a:pt x="802852" y="36405"/>
                </a:lnTo>
                <a:lnTo>
                  <a:pt x="792887" y="63190"/>
                </a:lnTo>
                <a:lnTo>
                  <a:pt x="834262" y="29337"/>
                </a:lnTo>
                <a:lnTo>
                  <a:pt x="820962" y="13080"/>
                </a:lnTo>
                <a:close/>
              </a:path>
              <a:path w="847725" h="697230">
                <a:moveTo>
                  <a:pt x="847343" y="0"/>
                </a:moveTo>
                <a:lnTo>
                  <a:pt x="715645" y="20954"/>
                </a:lnTo>
                <a:lnTo>
                  <a:pt x="710310" y="28321"/>
                </a:lnTo>
                <a:lnTo>
                  <a:pt x="712851" y="44068"/>
                </a:lnTo>
                <a:lnTo>
                  <a:pt x="720216" y="49529"/>
                </a:lnTo>
                <a:lnTo>
                  <a:pt x="774529" y="40896"/>
                </a:lnTo>
                <a:lnTo>
                  <a:pt x="815975" y="6985"/>
                </a:lnTo>
                <a:lnTo>
                  <a:pt x="844738" y="6985"/>
                </a:lnTo>
                <a:lnTo>
                  <a:pt x="847343" y="0"/>
                </a:lnTo>
                <a:close/>
              </a:path>
              <a:path w="847725" h="697230">
                <a:moveTo>
                  <a:pt x="815975" y="6985"/>
                </a:moveTo>
                <a:lnTo>
                  <a:pt x="774529" y="40896"/>
                </a:lnTo>
                <a:lnTo>
                  <a:pt x="802852" y="36405"/>
                </a:lnTo>
                <a:lnTo>
                  <a:pt x="811529" y="13080"/>
                </a:lnTo>
                <a:lnTo>
                  <a:pt x="820962" y="13080"/>
                </a:lnTo>
                <a:lnTo>
                  <a:pt x="815975" y="6985"/>
                </a:lnTo>
                <a:close/>
              </a:path>
              <a:path w="847725" h="697230">
                <a:moveTo>
                  <a:pt x="811529" y="13080"/>
                </a:moveTo>
                <a:lnTo>
                  <a:pt x="802852" y="36405"/>
                </a:lnTo>
                <a:lnTo>
                  <a:pt x="827404" y="32512"/>
                </a:lnTo>
                <a:lnTo>
                  <a:pt x="811529" y="13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471409" y="401523"/>
            <a:ext cx="698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omic Sans MS"/>
                <a:cs typeface="Comic Sans MS"/>
              </a:rPr>
              <a:t>HOST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610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NCERT Class XI Biology: Chapter 5 - Morphology Of Flowering Plant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314324"/>
            <a:ext cx="8378825" cy="6315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27"/>
            <a:ext cx="7924800" cy="1661993"/>
          </a:xfrm>
        </p:spPr>
        <p:txBody>
          <a:bodyPr/>
          <a:lstStyle/>
          <a:p>
            <a:pPr algn="ctr"/>
            <a:r>
              <a:rPr lang="en-US" sz="5400" dirty="0" smtClean="0"/>
              <a:t>Floral characters</a:t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914400"/>
            <a:ext cx="8376919" cy="590931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3200" b="1" dirty="0" smtClean="0"/>
              <a:t>Inflorescence:</a:t>
            </a:r>
            <a:r>
              <a:rPr lang="en-US" sz="3200" dirty="0" smtClean="0"/>
              <a:t> </a:t>
            </a:r>
            <a:r>
              <a:rPr lang="en-US" sz="3200" dirty="0" err="1" smtClean="0"/>
              <a:t>Cymose</a:t>
            </a:r>
            <a:r>
              <a:rPr lang="en-US" sz="3200" dirty="0" smtClean="0"/>
              <a:t>-solitary; umbellate clusters.</a:t>
            </a:r>
          </a:p>
          <a:p>
            <a:pPr algn="just"/>
            <a:r>
              <a:rPr lang="en-US" sz="3200" b="1" dirty="0" smtClean="0"/>
              <a:t>Flower:</a:t>
            </a:r>
            <a:r>
              <a:rPr lang="en-US" sz="3200" dirty="0" smtClean="0"/>
              <a:t> Complete, bisexual, </a:t>
            </a:r>
            <a:r>
              <a:rPr lang="en-US" sz="3200" dirty="0" err="1" smtClean="0"/>
              <a:t>actinomorphic</a:t>
            </a:r>
            <a:r>
              <a:rPr lang="en-US" sz="3200" dirty="0" smtClean="0"/>
              <a:t>; </a:t>
            </a:r>
            <a:r>
              <a:rPr lang="en-US" sz="3200" dirty="0" err="1" smtClean="0"/>
              <a:t>hypogynous</a:t>
            </a:r>
            <a:r>
              <a:rPr lang="en-US" sz="3200" dirty="0" smtClean="0"/>
              <a:t>, </a:t>
            </a:r>
            <a:r>
              <a:rPr lang="en-US" sz="3200" dirty="0" err="1" smtClean="0"/>
              <a:t>perianth</a:t>
            </a:r>
            <a:r>
              <a:rPr lang="en-US" sz="3200" dirty="0" smtClean="0"/>
              <a:t> present.</a:t>
            </a:r>
          </a:p>
          <a:p>
            <a:pPr algn="just"/>
            <a:r>
              <a:rPr lang="en-US" sz="3200" b="1" dirty="0" err="1" smtClean="0"/>
              <a:t>Perianth</a:t>
            </a:r>
            <a:r>
              <a:rPr lang="en-US" sz="3200" b="1" dirty="0" smtClean="0"/>
              <a:t>:</a:t>
            </a:r>
            <a:r>
              <a:rPr lang="en-US" sz="3200" dirty="0" smtClean="0"/>
              <a:t> Indistinctive sepal and petal; six petals (3+3), often united sepals; </a:t>
            </a:r>
            <a:r>
              <a:rPr lang="en-US" sz="3200" dirty="0" err="1" smtClean="0"/>
              <a:t>valvate</a:t>
            </a:r>
            <a:r>
              <a:rPr lang="en-US" sz="3200" dirty="0" smtClean="0"/>
              <a:t> aestivation.</a:t>
            </a:r>
          </a:p>
          <a:p>
            <a:pPr algn="just"/>
            <a:r>
              <a:rPr lang="en-US" sz="3200" b="1" dirty="0" err="1" smtClean="0"/>
              <a:t>Androecium</a:t>
            </a:r>
            <a:r>
              <a:rPr lang="en-US" sz="3200" b="1" dirty="0" smtClean="0"/>
              <a:t>: </a:t>
            </a:r>
            <a:r>
              <a:rPr lang="en-US" sz="3200" dirty="0" smtClean="0"/>
              <a:t>Six stamens in two whorls (3+3).</a:t>
            </a:r>
          </a:p>
          <a:p>
            <a:pPr algn="just"/>
            <a:r>
              <a:rPr lang="en-US" sz="3200" b="1" dirty="0" err="1" smtClean="0"/>
              <a:t>Gynoecium</a:t>
            </a:r>
            <a:r>
              <a:rPr lang="en-US" sz="3200" b="1" dirty="0" smtClean="0"/>
              <a:t>: </a:t>
            </a:r>
            <a:r>
              <a:rPr lang="en-US" sz="3200" dirty="0" err="1" smtClean="0"/>
              <a:t>Syncarpous</a:t>
            </a:r>
            <a:r>
              <a:rPr lang="en-US" sz="3200" dirty="0" smtClean="0"/>
              <a:t>, </a:t>
            </a:r>
            <a:r>
              <a:rPr lang="en-US" sz="3200" dirty="0" err="1" smtClean="0"/>
              <a:t>tricarpellary</a:t>
            </a:r>
            <a:r>
              <a:rPr lang="en-US" sz="3200" dirty="0" smtClean="0"/>
              <a:t>, </a:t>
            </a:r>
            <a:r>
              <a:rPr lang="en-US" sz="3200" dirty="0" err="1" smtClean="0"/>
              <a:t>trilocular</a:t>
            </a:r>
            <a:r>
              <a:rPr lang="en-US" sz="3200" dirty="0" smtClean="0"/>
              <a:t>, superior ovary with </a:t>
            </a:r>
            <a:r>
              <a:rPr lang="en-US" sz="3200" dirty="0" err="1" smtClean="0"/>
              <a:t>axile</a:t>
            </a:r>
            <a:r>
              <a:rPr lang="en-US" sz="3200" dirty="0" smtClean="0"/>
              <a:t> </a:t>
            </a:r>
            <a:r>
              <a:rPr lang="en-US" sz="3200" dirty="0" err="1" smtClean="0"/>
              <a:t>placentation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b="1" dirty="0" smtClean="0"/>
              <a:t>Fruit: </a:t>
            </a:r>
            <a:r>
              <a:rPr lang="en-US" sz="3200" dirty="0" smtClean="0"/>
              <a:t>Berry or often Capsule.</a:t>
            </a:r>
          </a:p>
          <a:p>
            <a:pPr algn="just"/>
            <a:r>
              <a:rPr lang="en-US" sz="3200" b="1" dirty="0" smtClean="0"/>
              <a:t>Seed: </a:t>
            </a:r>
            <a:r>
              <a:rPr lang="en-US" sz="3200" dirty="0" smtClean="0"/>
              <a:t>Endospermic seeds.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83049"/>
            <a:ext cx="8610600" cy="11695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Economic Importance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1828800"/>
            <a:ext cx="8376919" cy="393954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200" dirty="0" smtClean="0"/>
              <a:t>Source of Medicine -Aloe </a:t>
            </a:r>
            <a:r>
              <a:rPr lang="en-US" sz="3200" dirty="0" err="1" smtClean="0"/>
              <a:t>vera</a:t>
            </a:r>
            <a:r>
              <a:rPr lang="en-US" sz="3200" dirty="0" smtClean="0"/>
              <a:t>, Smilax and </a:t>
            </a:r>
            <a:r>
              <a:rPr lang="en-US" sz="3200" b="1" dirty="0" err="1" smtClean="0"/>
              <a:t>Colchicine</a:t>
            </a:r>
            <a:endParaRPr lang="en-US" sz="3200" b="1" dirty="0" smtClean="0"/>
          </a:p>
          <a:p>
            <a:pPr algn="just"/>
            <a:r>
              <a:rPr lang="en-US" sz="3200" dirty="0" smtClean="0"/>
              <a:t>Ornamental Plants -</a:t>
            </a:r>
            <a:r>
              <a:rPr lang="en-US" sz="3200" dirty="0" err="1" smtClean="0"/>
              <a:t>Lilium</a:t>
            </a:r>
            <a:r>
              <a:rPr lang="en-US" sz="3200" dirty="0" smtClean="0"/>
              <a:t>, tulips, </a:t>
            </a:r>
            <a:r>
              <a:rPr lang="en-US" sz="3200" dirty="0" err="1" smtClean="0"/>
              <a:t>Gloriosa</a:t>
            </a:r>
            <a:r>
              <a:rPr lang="en-US" sz="3200" dirty="0" smtClean="0"/>
              <a:t> and </a:t>
            </a:r>
            <a:r>
              <a:rPr lang="en-US" sz="3200" dirty="0" err="1" smtClean="0"/>
              <a:t>Ruscus</a:t>
            </a:r>
            <a:endParaRPr lang="en-US" sz="3200" dirty="0" smtClean="0"/>
          </a:p>
          <a:p>
            <a:pPr algn="just"/>
            <a:r>
              <a:rPr lang="en-US" sz="3200" dirty="0" smtClean="0"/>
              <a:t>Source of food (or) Vegetables-Asparagus</a:t>
            </a:r>
          </a:p>
          <a:p>
            <a:pPr algn="just"/>
            <a:r>
              <a:rPr lang="en-US" sz="3200" dirty="0" smtClean="0"/>
              <a:t>Bulbs of </a:t>
            </a:r>
            <a:r>
              <a:rPr lang="en-US" sz="3200" dirty="0" err="1" smtClean="0"/>
              <a:t>Allium</a:t>
            </a:r>
            <a:r>
              <a:rPr lang="en-US" sz="3200" dirty="0" smtClean="0"/>
              <a:t> </a:t>
            </a:r>
            <a:r>
              <a:rPr lang="en-US" sz="3200" dirty="0" err="1" smtClean="0"/>
              <a:t>cepa</a:t>
            </a:r>
            <a:r>
              <a:rPr lang="en-US" sz="3200" dirty="0" smtClean="0"/>
              <a:t> and the roots of various species of Smilax are used as </a:t>
            </a:r>
            <a:r>
              <a:rPr lang="en-US" sz="3200" dirty="0" err="1" smtClean="0"/>
              <a:t>flavouring</a:t>
            </a:r>
            <a:r>
              <a:rPr lang="en-US" sz="3200" dirty="0" smtClean="0"/>
              <a:t> agents.</a:t>
            </a:r>
          </a:p>
          <a:p>
            <a:pPr algn="just"/>
            <a:endParaRPr lang="en-US" sz="3200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Frequently Asked Questions</a:t>
            </a:r>
          </a:p>
          <a:p>
            <a:r>
              <a:rPr lang="en-US" sz="2400" b="1" dirty="0" smtClean="0"/>
              <a:t>1.Which plant is a member of </a:t>
            </a:r>
            <a:r>
              <a:rPr lang="en-US" sz="2400" b="1" dirty="0" err="1" smtClean="0"/>
              <a:t>Solanaceae</a:t>
            </a:r>
            <a:r>
              <a:rPr lang="en-US" sz="2400" b="1" dirty="0" smtClean="0"/>
              <a:t> family?</a:t>
            </a:r>
          </a:p>
          <a:p>
            <a:pPr algn="just"/>
            <a:r>
              <a:rPr lang="en-US" sz="2400" dirty="0" err="1" smtClean="0"/>
              <a:t>Solaneceae</a:t>
            </a:r>
            <a:r>
              <a:rPr lang="en-US" sz="2400" dirty="0" smtClean="0"/>
              <a:t> family includes a number of ornamental plants such as Petunia, </a:t>
            </a:r>
            <a:r>
              <a:rPr lang="en-US" sz="2400" dirty="0" err="1" smtClean="0"/>
              <a:t>Lycianthes</a:t>
            </a:r>
            <a:r>
              <a:rPr lang="en-US" sz="2400" dirty="0" smtClean="0"/>
              <a:t>, </a:t>
            </a:r>
            <a:r>
              <a:rPr lang="en-US" sz="2400" dirty="0" err="1" smtClean="0"/>
              <a:t>Browallia</a:t>
            </a:r>
            <a:r>
              <a:rPr lang="en-US" sz="2400" dirty="0" smtClean="0"/>
              <a:t>, and other plants such as </a:t>
            </a:r>
            <a:r>
              <a:rPr lang="en-US" sz="2400" dirty="0" err="1" smtClean="0"/>
              <a:t>Atropa</a:t>
            </a:r>
            <a:r>
              <a:rPr lang="en-US" sz="2400" dirty="0" smtClean="0"/>
              <a:t> </a:t>
            </a:r>
            <a:r>
              <a:rPr lang="en-US" sz="2400" dirty="0" err="1" smtClean="0"/>
              <a:t>belladona</a:t>
            </a:r>
            <a:r>
              <a:rPr lang="en-US" sz="2400" dirty="0" smtClean="0"/>
              <a:t>, </a:t>
            </a:r>
            <a:r>
              <a:rPr lang="en-US" sz="2400" dirty="0" err="1" smtClean="0"/>
              <a:t>Mandragora</a:t>
            </a:r>
            <a:r>
              <a:rPr lang="en-US" sz="2400" dirty="0" smtClean="0"/>
              <a:t>, and </a:t>
            </a:r>
            <a:r>
              <a:rPr lang="en-US" sz="2400" dirty="0" err="1" smtClean="0"/>
              <a:t>Datura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b="1" dirty="0" smtClean="0"/>
              <a:t>2.Which vegetables fall under </a:t>
            </a:r>
            <a:r>
              <a:rPr lang="en-US" sz="2400" b="1" dirty="0" err="1" smtClean="0"/>
              <a:t>Solanaceae</a:t>
            </a:r>
            <a:r>
              <a:rPr lang="en-US" sz="2400" b="1" dirty="0" smtClean="0"/>
              <a:t> family?</a:t>
            </a:r>
          </a:p>
          <a:p>
            <a:pPr algn="just"/>
            <a:r>
              <a:rPr lang="en-US" sz="2400" dirty="0" smtClean="0"/>
              <a:t>The vegetables under the </a:t>
            </a:r>
            <a:r>
              <a:rPr lang="en-US" sz="2400" dirty="0" err="1" smtClean="0"/>
              <a:t>Solanaceae</a:t>
            </a:r>
            <a:r>
              <a:rPr lang="en-US" sz="2400" dirty="0" smtClean="0"/>
              <a:t> family include potatoes, eggplant, tomato, capsicum and chilly.</a:t>
            </a:r>
          </a:p>
          <a:p>
            <a:pPr algn="just"/>
            <a:r>
              <a:rPr lang="en-US" sz="2400" b="1" dirty="0" smtClean="0"/>
              <a:t>3.What is the economic importance of </a:t>
            </a:r>
            <a:r>
              <a:rPr lang="en-US" sz="2400" b="1" dirty="0" err="1" smtClean="0"/>
              <a:t>fabaceae</a:t>
            </a:r>
            <a:r>
              <a:rPr lang="en-US" sz="2400" b="1" dirty="0" smtClean="0"/>
              <a:t> family?</a:t>
            </a:r>
          </a:p>
          <a:p>
            <a:pPr algn="just"/>
            <a:r>
              <a:rPr lang="en-US" sz="2400" dirty="0" smtClean="0"/>
              <a:t>The </a:t>
            </a:r>
            <a:r>
              <a:rPr lang="en-US" sz="2400" dirty="0" err="1" smtClean="0"/>
              <a:t>fabaceae</a:t>
            </a:r>
            <a:r>
              <a:rPr lang="en-US" sz="2400" dirty="0" smtClean="0"/>
              <a:t> family include leguminous plants that are important both ecologically and economically. They help to increase the nitrogen content of the soil and is a rich source of protein for humans and livestock.</a:t>
            </a:r>
          </a:p>
          <a:p>
            <a:pPr algn="just"/>
            <a:r>
              <a:rPr lang="en-US" sz="2400" b="1" dirty="0" smtClean="0"/>
              <a:t>3.What kind of plants fall under </a:t>
            </a:r>
            <a:r>
              <a:rPr lang="en-US" sz="2400" b="1" dirty="0" err="1" smtClean="0"/>
              <a:t>fabaceae</a:t>
            </a:r>
            <a:r>
              <a:rPr lang="en-US" sz="2400" b="1" dirty="0" smtClean="0"/>
              <a:t> family?</a:t>
            </a:r>
          </a:p>
          <a:p>
            <a:pPr algn="just"/>
            <a:r>
              <a:rPr lang="en-US" sz="2400" dirty="0" err="1" smtClean="0"/>
              <a:t>Fabaceae</a:t>
            </a:r>
            <a:r>
              <a:rPr lang="en-US" sz="2400" dirty="0" smtClean="0"/>
              <a:t> plants are </a:t>
            </a:r>
            <a:r>
              <a:rPr lang="en-US" sz="2400" dirty="0" err="1" smtClean="0"/>
              <a:t>entomophilous</a:t>
            </a:r>
            <a:r>
              <a:rPr lang="en-US" sz="2400" dirty="0" smtClean="0"/>
              <a:t> plants, that are pollinated by insects.</a:t>
            </a:r>
            <a:endParaRPr lang="en-US" sz="24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THANK YOU </a:t>
            </a:r>
            <a:endParaRPr lang="en-US" sz="8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3886199"/>
            <a:ext cx="3657600" cy="29717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4800" y="3677411"/>
            <a:ext cx="4762500" cy="318058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371979" y="3277361"/>
            <a:ext cx="767715" cy="1677035"/>
          </a:xfrm>
          <a:custGeom>
            <a:avLst/>
            <a:gdLst/>
            <a:ahLst/>
            <a:cxnLst/>
            <a:rect l="l" t="t" r="r" b="b"/>
            <a:pathLst>
              <a:path w="767714" h="1677035">
                <a:moveTo>
                  <a:pt x="16128" y="1544320"/>
                </a:moveTo>
                <a:lnTo>
                  <a:pt x="9270" y="1548383"/>
                </a:lnTo>
                <a:lnTo>
                  <a:pt x="2285" y="1552448"/>
                </a:lnTo>
                <a:lnTo>
                  <a:pt x="0" y="1561211"/>
                </a:lnTo>
                <a:lnTo>
                  <a:pt x="67182" y="1676527"/>
                </a:lnTo>
                <a:lnTo>
                  <a:pt x="83980" y="1647698"/>
                </a:lnTo>
                <a:lnTo>
                  <a:pt x="52704" y="1647698"/>
                </a:lnTo>
                <a:lnTo>
                  <a:pt x="52704" y="1594303"/>
                </a:lnTo>
                <a:lnTo>
                  <a:pt x="28956" y="1553590"/>
                </a:lnTo>
                <a:lnTo>
                  <a:pt x="25018" y="1546606"/>
                </a:lnTo>
                <a:lnTo>
                  <a:pt x="16128" y="1544320"/>
                </a:lnTo>
                <a:close/>
              </a:path>
              <a:path w="767714" h="1677035">
                <a:moveTo>
                  <a:pt x="52705" y="1594303"/>
                </a:moveTo>
                <a:lnTo>
                  <a:pt x="52704" y="1647698"/>
                </a:lnTo>
                <a:lnTo>
                  <a:pt x="81660" y="1647698"/>
                </a:lnTo>
                <a:lnTo>
                  <a:pt x="81660" y="1640458"/>
                </a:lnTo>
                <a:lnTo>
                  <a:pt x="54737" y="1640458"/>
                </a:lnTo>
                <a:lnTo>
                  <a:pt x="67182" y="1619123"/>
                </a:lnTo>
                <a:lnTo>
                  <a:pt x="52705" y="1594303"/>
                </a:lnTo>
                <a:close/>
              </a:path>
              <a:path w="767714" h="1677035">
                <a:moveTo>
                  <a:pt x="118237" y="1544320"/>
                </a:moveTo>
                <a:lnTo>
                  <a:pt x="109346" y="1546606"/>
                </a:lnTo>
                <a:lnTo>
                  <a:pt x="105409" y="1553590"/>
                </a:lnTo>
                <a:lnTo>
                  <a:pt x="81660" y="1594303"/>
                </a:lnTo>
                <a:lnTo>
                  <a:pt x="81660" y="1647698"/>
                </a:lnTo>
                <a:lnTo>
                  <a:pt x="83980" y="1647698"/>
                </a:lnTo>
                <a:lnTo>
                  <a:pt x="134365" y="1561211"/>
                </a:lnTo>
                <a:lnTo>
                  <a:pt x="132079" y="1552448"/>
                </a:lnTo>
                <a:lnTo>
                  <a:pt x="125094" y="1548383"/>
                </a:lnTo>
                <a:lnTo>
                  <a:pt x="118237" y="1544320"/>
                </a:lnTo>
                <a:close/>
              </a:path>
              <a:path w="767714" h="1677035">
                <a:moveTo>
                  <a:pt x="67182" y="1619123"/>
                </a:moveTo>
                <a:lnTo>
                  <a:pt x="54737" y="1640458"/>
                </a:lnTo>
                <a:lnTo>
                  <a:pt x="79628" y="1640458"/>
                </a:lnTo>
                <a:lnTo>
                  <a:pt x="67182" y="1619123"/>
                </a:lnTo>
                <a:close/>
              </a:path>
              <a:path w="767714" h="1677035">
                <a:moveTo>
                  <a:pt x="81660" y="1594303"/>
                </a:moveTo>
                <a:lnTo>
                  <a:pt x="67182" y="1619123"/>
                </a:lnTo>
                <a:lnTo>
                  <a:pt x="79628" y="1640458"/>
                </a:lnTo>
                <a:lnTo>
                  <a:pt x="81660" y="1640458"/>
                </a:lnTo>
                <a:lnTo>
                  <a:pt x="81660" y="1594303"/>
                </a:lnTo>
                <a:close/>
              </a:path>
              <a:path w="767714" h="1677035">
                <a:moveTo>
                  <a:pt x="738504" y="823721"/>
                </a:moveTo>
                <a:lnTo>
                  <a:pt x="59181" y="823721"/>
                </a:lnTo>
                <a:lnTo>
                  <a:pt x="52704" y="830199"/>
                </a:lnTo>
                <a:lnTo>
                  <a:pt x="52705" y="1594303"/>
                </a:lnTo>
                <a:lnTo>
                  <a:pt x="67182" y="1619123"/>
                </a:lnTo>
                <a:lnTo>
                  <a:pt x="81660" y="1594303"/>
                </a:lnTo>
                <a:lnTo>
                  <a:pt x="81660" y="852677"/>
                </a:lnTo>
                <a:lnTo>
                  <a:pt x="67182" y="852677"/>
                </a:lnTo>
                <a:lnTo>
                  <a:pt x="81660" y="838200"/>
                </a:lnTo>
                <a:lnTo>
                  <a:pt x="738504" y="838200"/>
                </a:lnTo>
                <a:lnTo>
                  <a:pt x="738504" y="823721"/>
                </a:lnTo>
                <a:close/>
              </a:path>
              <a:path w="767714" h="1677035">
                <a:moveTo>
                  <a:pt x="81660" y="838200"/>
                </a:moveTo>
                <a:lnTo>
                  <a:pt x="67182" y="852677"/>
                </a:lnTo>
                <a:lnTo>
                  <a:pt x="81660" y="852677"/>
                </a:lnTo>
                <a:lnTo>
                  <a:pt x="81660" y="838200"/>
                </a:lnTo>
                <a:close/>
              </a:path>
              <a:path w="767714" h="1677035">
                <a:moveTo>
                  <a:pt x="767460" y="823722"/>
                </a:moveTo>
                <a:lnTo>
                  <a:pt x="752982" y="823721"/>
                </a:lnTo>
                <a:lnTo>
                  <a:pt x="738504" y="838200"/>
                </a:lnTo>
                <a:lnTo>
                  <a:pt x="81660" y="838200"/>
                </a:lnTo>
                <a:lnTo>
                  <a:pt x="81660" y="852677"/>
                </a:lnTo>
                <a:lnTo>
                  <a:pt x="760983" y="852677"/>
                </a:lnTo>
                <a:lnTo>
                  <a:pt x="767460" y="846201"/>
                </a:lnTo>
                <a:lnTo>
                  <a:pt x="767460" y="823722"/>
                </a:lnTo>
                <a:close/>
              </a:path>
              <a:path w="767714" h="1677035">
                <a:moveTo>
                  <a:pt x="767460" y="0"/>
                </a:moveTo>
                <a:lnTo>
                  <a:pt x="738504" y="0"/>
                </a:lnTo>
                <a:lnTo>
                  <a:pt x="738504" y="838200"/>
                </a:lnTo>
                <a:lnTo>
                  <a:pt x="752982" y="823721"/>
                </a:lnTo>
                <a:lnTo>
                  <a:pt x="767460" y="823722"/>
                </a:lnTo>
                <a:lnTo>
                  <a:pt x="767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5178" y="2896361"/>
            <a:ext cx="996315" cy="2820035"/>
          </a:xfrm>
          <a:custGeom>
            <a:avLst/>
            <a:gdLst/>
            <a:ahLst/>
            <a:cxnLst/>
            <a:rect l="l" t="t" r="r" b="b"/>
            <a:pathLst>
              <a:path w="996314" h="2820035">
                <a:moveTo>
                  <a:pt x="16129" y="2687320"/>
                </a:moveTo>
                <a:lnTo>
                  <a:pt x="9271" y="2691384"/>
                </a:lnTo>
                <a:lnTo>
                  <a:pt x="2286" y="2695384"/>
                </a:lnTo>
                <a:lnTo>
                  <a:pt x="0" y="2704249"/>
                </a:lnTo>
                <a:lnTo>
                  <a:pt x="4064" y="2711157"/>
                </a:lnTo>
                <a:lnTo>
                  <a:pt x="67183" y="2819463"/>
                </a:lnTo>
                <a:lnTo>
                  <a:pt x="83924" y="2790736"/>
                </a:lnTo>
                <a:lnTo>
                  <a:pt x="52705" y="2790736"/>
                </a:lnTo>
                <a:lnTo>
                  <a:pt x="52705" y="2737278"/>
                </a:lnTo>
                <a:lnTo>
                  <a:pt x="28956" y="2696565"/>
                </a:lnTo>
                <a:lnTo>
                  <a:pt x="25018" y="2689606"/>
                </a:lnTo>
                <a:lnTo>
                  <a:pt x="16129" y="2687320"/>
                </a:lnTo>
                <a:close/>
              </a:path>
              <a:path w="996314" h="2820035">
                <a:moveTo>
                  <a:pt x="52705" y="2737278"/>
                </a:moveTo>
                <a:lnTo>
                  <a:pt x="52705" y="2790736"/>
                </a:lnTo>
                <a:lnTo>
                  <a:pt x="81661" y="2790736"/>
                </a:lnTo>
                <a:lnTo>
                  <a:pt x="81661" y="2783433"/>
                </a:lnTo>
                <a:lnTo>
                  <a:pt x="54737" y="2783433"/>
                </a:lnTo>
                <a:lnTo>
                  <a:pt x="67183" y="2762097"/>
                </a:lnTo>
                <a:lnTo>
                  <a:pt x="52705" y="2737278"/>
                </a:lnTo>
                <a:close/>
              </a:path>
              <a:path w="996314" h="2820035">
                <a:moveTo>
                  <a:pt x="118237" y="2687320"/>
                </a:moveTo>
                <a:lnTo>
                  <a:pt x="109347" y="2689606"/>
                </a:lnTo>
                <a:lnTo>
                  <a:pt x="105409" y="2696565"/>
                </a:lnTo>
                <a:lnTo>
                  <a:pt x="81661" y="2737278"/>
                </a:lnTo>
                <a:lnTo>
                  <a:pt x="81661" y="2790736"/>
                </a:lnTo>
                <a:lnTo>
                  <a:pt x="83924" y="2790736"/>
                </a:lnTo>
                <a:lnTo>
                  <a:pt x="130302" y="2711157"/>
                </a:lnTo>
                <a:lnTo>
                  <a:pt x="134365" y="2704249"/>
                </a:lnTo>
                <a:lnTo>
                  <a:pt x="132080" y="2695384"/>
                </a:lnTo>
                <a:lnTo>
                  <a:pt x="125095" y="2691384"/>
                </a:lnTo>
                <a:lnTo>
                  <a:pt x="118237" y="2687320"/>
                </a:lnTo>
                <a:close/>
              </a:path>
              <a:path w="996314" h="2820035">
                <a:moveTo>
                  <a:pt x="67183" y="2762097"/>
                </a:moveTo>
                <a:lnTo>
                  <a:pt x="54737" y="2783433"/>
                </a:lnTo>
                <a:lnTo>
                  <a:pt x="79629" y="2783433"/>
                </a:lnTo>
                <a:lnTo>
                  <a:pt x="67183" y="2762097"/>
                </a:lnTo>
                <a:close/>
              </a:path>
              <a:path w="996314" h="2820035">
                <a:moveTo>
                  <a:pt x="81661" y="2737278"/>
                </a:moveTo>
                <a:lnTo>
                  <a:pt x="67183" y="2762097"/>
                </a:lnTo>
                <a:lnTo>
                  <a:pt x="79629" y="2783433"/>
                </a:lnTo>
                <a:lnTo>
                  <a:pt x="81661" y="2783433"/>
                </a:lnTo>
                <a:lnTo>
                  <a:pt x="81661" y="2737278"/>
                </a:lnTo>
                <a:close/>
              </a:path>
              <a:path w="996314" h="2820035">
                <a:moveTo>
                  <a:pt x="967104" y="1395221"/>
                </a:moveTo>
                <a:lnTo>
                  <a:pt x="59182" y="1395221"/>
                </a:lnTo>
                <a:lnTo>
                  <a:pt x="52705" y="1401699"/>
                </a:lnTo>
                <a:lnTo>
                  <a:pt x="52705" y="2737278"/>
                </a:lnTo>
                <a:lnTo>
                  <a:pt x="67183" y="2762097"/>
                </a:lnTo>
                <a:lnTo>
                  <a:pt x="81660" y="2737278"/>
                </a:lnTo>
                <a:lnTo>
                  <a:pt x="81661" y="1424177"/>
                </a:lnTo>
                <a:lnTo>
                  <a:pt x="67183" y="1424177"/>
                </a:lnTo>
                <a:lnTo>
                  <a:pt x="81661" y="1409700"/>
                </a:lnTo>
                <a:lnTo>
                  <a:pt x="967104" y="1409700"/>
                </a:lnTo>
                <a:lnTo>
                  <a:pt x="967104" y="1395221"/>
                </a:lnTo>
                <a:close/>
              </a:path>
              <a:path w="996314" h="2820035">
                <a:moveTo>
                  <a:pt x="81661" y="1409700"/>
                </a:moveTo>
                <a:lnTo>
                  <a:pt x="67183" y="1424177"/>
                </a:lnTo>
                <a:lnTo>
                  <a:pt x="81661" y="1424177"/>
                </a:lnTo>
                <a:lnTo>
                  <a:pt x="81661" y="1409700"/>
                </a:lnTo>
                <a:close/>
              </a:path>
              <a:path w="996314" h="2820035">
                <a:moveTo>
                  <a:pt x="996060" y="1395221"/>
                </a:moveTo>
                <a:lnTo>
                  <a:pt x="981583" y="1395221"/>
                </a:lnTo>
                <a:lnTo>
                  <a:pt x="967104" y="1409700"/>
                </a:lnTo>
                <a:lnTo>
                  <a:pt x="81661" y="1409700"/>
                </a:lnTo>
                <a:lnTo>
                  <a:pt x="81661" y="1424177"/>
                </a:lnTo>
                <a:lnTo>
                  <a:pt x="989584" y="1424177"/>
                </a:lnTo>
                <a:lnTo>
                  <a:pt x="996060" y="1417701"/>
                </a:lnTo>
                <a:lnTo>
                  <a:pt x="996060" y="1395221"/>
                </a:lnTo>
                <a:close/>
              </a:path>
              <a:path w="996314" h="2820035">
                <a:moveTo>
                  <a:pt x="996060" y="0"/>
                </a:moveTo>
                <a:lnTo>
                  <a:pt x="967104" y="0"/>
                </a:lnTo>
                <a:lnTo>
                  <a:pt x="967104" y="1409700"/>
                </a:lnTo>
                <a:lnTo>
                  <a:pt x="981583" y="1395221"/>
                </a:lnTo>
                <a:lnTo>
                  <a:pt x="996060" y="1395221"/>
                </a:lnTo>
                <a:lnTo>
                  <a:pt x="9960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171399"/>
            <a:ext cx="468757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</a:rPr>
              <a:t>2. SUCKING </a:t>
            </a:r>
            <a:r>
              <a:rPr sz="2000" spc="-5" dirty="0">
                <a:solidFill>
                  <a:srgbClr val="FF0000"/>
                </a:solidFill>
              </a:rPr>
              <a:t>ROOTS /HAUSTORIUM</a:t>
            </a:r>
            <a:r>
              <a:rPr sz="2000" spc="-40" dirty="0">
                <a:solidFill>
                  <a:srgbClr val="FF0000"/>
                </a:solidFill>
              </a:rPr>
              <a:t> </a:t>
            </a:r>
            <a:r>
              <a:rPr sz="2000" dirty="0">
                <a:solidFill>
                  <a:srgbClr val="FF0000"/>
                </a:solidFill>
              </a:rPr>
              <a:t>: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535940" y="477723"/>
            <a:ext cx="7008495" cy="2738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Comic Sans MS"/>
                <a:cs typeface="Comic Sans MS"/>
              </a:rPr>
              <a:t>Parasite plants </a:t>
            </a:r>
            <a:r>
              <a:rPr sz="1800" dirty="0">
                <a:solidFill>
                  <a:srgbClr val="006FC0"/>
                </a:solidFill>
                <a:latin typeface="Comic Sans MS"/>
                <a:cs typeface="Comic Sans MS"/>
              </a:rPr>
              <a:t>attach </a:t>
            </a:r>
            <a:r>
              <a:rPr sz="1800" spc="-5" dirty="0">
                <a:latin typeface="Comic Sans MS"/>
                <a:cs typeface="Comic Sans MS"/>
              </a:rPr>
              <a:t>to Host </a:t>
            </a:r>
            <a:r>
              <a:rPr sz="1800" dirty="0">
                <a:latin typeface="Comic Sans MS"/>
                <a:cs typeface="Comic Sans MS"/>
              </a:rPr>
              <a:t>plants </a:t>
            </a:r>
            <a:r>
              <a:rPr sz="1800" spc="-5" dirty="0">
                <a:latin typeface="Comic Sans MS"/>
                <a:cs typeface="Comic Sans MS"/>
              </a:rPr>
              <a:t>for feeding </a:t>
            </a:r>
            <a:r>
              <a:rPr sz="1800" dirty="0">
                <a:latin typeface="Comic Sans MS"/>
                <a:cs typeface="Comic Sans MS"/>
              </a:rPr>
              <a:t>on</a:t>
            </a:r>
            <a:r>
              <a:rPr sz="1800" spc="-8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their</a:t>
            </a:r>
            <a:endParaRPr sz="1800">
              <a:latin typeface="Comic Sans MS"/>
              <a:cs typeface="Comic Sans MS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omic Sans MS"/>
                <a:cs typeface="Comic Sans MS"/>
              </a:rPr>
              <a:t>body.</a:t>
            </a:r>
            <a:endParaRPr sz="1800">
              <a:latin typeface="Comic Sans MS"/>
              <a:cs typeface="Comic Sans MS"/>
            </a:endParaRPr>
          </a:p>
          <a:p>
            <a:pPr marL="355600" marR="5080" indent="-342900">
              <a:lnSpc>
                <a:spcPct val="100000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sz="1800" spc="-5" dirty="0">
                <a:latin typeface="Comic Sans MS"/>
                <a:cs typeface="Comic Sans MS"/>
              </a:rPr>
              <a:t>In </a:t>
            </a:r>
            <a:r>
              <a:rPr sz="1800" dirty="0">
                <a:latin typeface="Comic Sans MS"/>
                <a:cs typeface="Comic Sans MS"/>
              </a:rPr>
              <a:t>partial Parasitism, Plants penetrate </a:t>
            </a:r>
            <a:r>
              <a:rPr sz="1800" b="1" dirty="0">
                <a:solidFill>
                  <a:srgbClr val="BD122E"/>
                </a:solidFill>
                <a:latin typeface="Comic Sans MS"/>
                <a:cs typeface="Comic Sans MS"/>
              </a:rPr>
              <a:t>Xylem</a:t>
            </a:r>
            <a:r>
              <a:rPr sz="1800" b="1" spc="-400" dirty="0">
                <a:solidFill>
                  <a:srgbClr val="BD122E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only :Take water  and</a:t>
            </a:r>
            <a:r>
              <a:rPr sz="1800" spc="-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minerals</a:t>
            </a:r>
            <a:endParaRPr sz="180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sz="1800" spc="-5" dirty="0">
                <a:latin typeface="Comic Sans MS"/>
                <a:cs typeface="Comic Sans MS"/>
              </a:rPr>
              <a:t>In </a:t>
            </a:r>
            <a:r>
              <a:rPr sz="1800" dirty="0">
                <a:latin typeface="Comic Sans MS"/>
                <a:cs typeface="Comic Sans MS"/>
              </a:rPr>
              <a:t>Whole </a:t>
            </a:r>
            <a:r>
              <a:rPr sz="1800" spc="-5" dirty="0">
                <a:latin typeface="Comic Sans MS"/>
                <a:cs typeface="Comic Sans MS"/>
              </a:rPr>
              <a:t>Parasitism, </a:t>
            </a:r>
            <a:r>
              <a:rPr sz="1800" dirty="0">
                <a:latin typeface="Comic Sans MS"/>
                <a:cs typeface="Comic Sans MS"/>
              </a:rPr>
              <a:t>penetrate </a:t>
            </a:r>
            <a:r>
              <a:rPr sz="1800" b="1" dirty="0">
                <a:solidFill>
                  <a:srgbClr val="BD122E"/>
                </a:solidFill>
                <a:latin typeface="Comic Sans MS"/>
                <a:cs typeface="Comic Sans MS"/>
              </a:rPr>
              <a:t>Xylem</a:t>
            </a:r>
            <a:r>
              <a:rPr sz="1800" dirty="0">
                <a:latin typeface="Comic Sans MS"/>
                <a:cs typeface="Comic Sans MS"/>
              </a:rPr>
              <a:t>: </a:t>
            </a:r>
            <a:r>
              <a:rPr sz="1800" spc="-5" dirty="0">
                <a:latin typeface="Comic Sans MS"/>
                <a:cs typeface="Comic Sans MS"/>
              </a:rPr>
              <a:t>take </a:t>
            </a:r>
            <a:r>
              <a:rPr sz="1800" dirty="0">
                <a:latin typeface="Comic Sans MS"/>
                <a:cs typeface="Comic Sans MS"/>
              </a:rPr>
              <a:t>water</a:t>
            </a:r>
            <a:r>
              <a:rPr sz="1800" spc="-2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and</a:t>
            </a:r>
            <a:endParaRPr sz="1800">
              <a:latin typeface="Comic Sans MS"/>
              <a:cs typeface="Comic Sans MS"/>
            </a:endParaRPr>
          </a:p>
          <a:p>
            <a:pPr marL="355600">
              <a:lnSpc>
                <a:spcPct val="100000"/>
              </a:lnSpc>
            </a:pPr>
            <a:r>
              <a:rPr sz="1800" dirty="0">
                <a:latin typeface="Comic Sans MS"/>
                <a:cs typeface="Comic Sans MS"/>
              </a:rPr>
              <a:t>minerals + </a:t>
            </a:r>
            <a:r>
              <a:rPr sz="1800" b="1" dirty="0">
                <a:solidFill>
                  <a:srgbClr val="BD122E"/>
                </a:solidFill>
                <a:latin typeface="Comic Sans MS"/>
                <a:cs typeface="Comic Sans MS"/>
              </a:rPr>
              <a:t>Phloem </a:t>
            </a:r>
            <a:r>
              <a:rPr sz="1800" dirty="0">
                <a:latin typeface="Comic Sans MS"/>
                <a:cs typeface="Comic Sans MS"/>
              </a:rPr>
              <a:t>:take </a:t>
            </a:r>
            <a:r>
              <a:rPr sz="1800" spc="-5" dirty="0">
                <a:solidFill>
                  <a:srgbClr val="00AFEF"/>
                </a:solidFill>
                <a:latin typeface="Comic Sans MS"/>
                <a:cs typeface="Comic Sans MS"/>
              </a:rPr>
              <a:t>food</a:t>
            </a:r>
            <a:r>
              <a:rPr sz="1800" spc="-290" dirty="0">
                <a:solidFill>
                  <a:srgbClr val="00AFEF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away</a:t>
            </a:r>
            <a:endParaRPr sz="1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2700">
              <a:latin typeface="Comic Sans MS"/>
              <a:cs typeface="Comic Sans MS"/>
            </a:endParaRPr>
          </a:p>
          <a:p>
            <a:pPr marL="1003300">
              <a:lnSpc>
                <a:spcPct val="100000"/>
              </a:lnSpc>
            </a:pPr>
            <a:r>
              <a:rPr sz="1800" spc="-5" dirty="0">
                <a:latin typeface="Comic Sans MS"/>
                <a:cs typeface="Comic Sans MS"/>
              </a:rPr>
              <a:t>HOST</a:t>
            </a:r>
            <a:endParaRPr sz="1800">
              <a:latin typeface="Comic Sans MS"/>
              <a:cs typeface="Comic Sans MS"/>
            </a:endParaRPr>
          </a:p>
          <a:p>
            <a:pPr marL="229870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latin typeface="Comic Sans MS"/>
                <a:cs typeface="Comic Sans MS"/>
              </a:rPr>
              <a:t>PARASTITE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9303"/>
            <a:ext cx="60763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/>
              <a:t>5</a:t>
            </a:r>
            <a:r>
              <a:rPr sz="2000" dirty="0">
                <a:solidFill>
                  <a:srgbClr val="9900FF"/>
                </a:solidFill>
              </a:rPr>
              <a:t>.1.2 </a:t>
            </a:r>
            <a:r>
              <a:rPr sz="2000" spc="-5" dirty="0">
                <a:solidFill>
                  <a:srgbClr val="9900FF"/>
                </a:solidFill>
              </a:rPr>
              <a:t>MORPHOLOGY AND </a:t>
            </a:r>
            <a:r>
              <a:rPr sz="2000" dirty="0">
                <a:solidFill>
                  <a:srgbClr val="9900FF"/>
                </a:solidFill>
              </a:rPr>
              <a:t>FUNCTIONS OF</a:t>
            </a:r>
            <a:r>
              <a:rPr sz="2000" spc="-50" dirty="0">
                <a:solidFill>
                  <a:srgbClr val="9900FF"/>
                </a:solidFill>
              </a:rPr>
              <a:t> </a:t>
            </a:r>
            <a:r>
              <a:rPr sz="2000" spc="5" dirty="0">
                <a:solidFill>
                  <a:srgbClr val="9900FF"/>
                </a:solidFill>
              </a:rPr>
              <a:t>STEM</a:t>
            </a:r>
            <a:r>
              <a:rPr sz="1800" spc="5" dirty="0">
                <a:solidFill>
                  <a:srgbClr val="9900FF"/>
                </a:solidFill>
              </a:rPr>
              <a:t>: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304800" y="3505200"/>
            <a:ext cx="5715000" cy="3048000"/>
            <a:chOff x="304800" y="3505200"/>
            <a:chExt cx="5715000" cy="304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3505200"/>
              <a:ext cx="3276600" cy="27620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00" y="3657600"/>
              <a:ext cx="2514600" cy="28956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8400" y="2743200"/>
            <a:ext cx="2514600" cy="38862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83540" y="600202"/>
            <a:ext cx="6702425" cy="2677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Comic Sans MS"/>
                <a:cs typeface="Comic Sans MS"/>
              </a:rPr>
              <a:t>Describe in Shoot </a:t>
            </a:r>
            <a:r>
              <a:rPr sz="1800" dirty="0">
                <a:latin typeface="Comic Sans MS"/>
                <a:cs typeface="Comic Sans MS"/>
              </a:rPr>
              <a:t>system </a:t>
            </a:r>
            <a:r>
              <a:rPr sz="1800" spc="-5" dirty="0">
                <a:latin typeface="Comic Sans MS"/>
                <a:cs typeface="Comic Sans MS"/>
              </a:rPr>
              <a:t>“</a:t>
            </a:r>
            <a:r>
              <a:rPr sz="1800" b="1" spc="-5" dirty="0">
                <a:solidFill>
                  <a:srgbClr val="00AF50"/>
                </a:solidFill>
                <a:latin typeface="Comic Sans MS"/>
                <a:cs typeface="Comic Sans MS"/>
              </a:rPr>
              <a:t>Aerial part </a:t>
            </a:r>
            <a:r>
              <a:rPr sz="1800" b="1" dirty="0">
                <a:solidFill>
                  <a:srgbClr val="00AF50"/>
                </a:solidFill>
                <a:latin typeface="Comic Sans MS"/>
                <a:cs typeface="Comic Sans MS"/>
              </a:rPr>
              <a:t>of</a:t>
            </a:r>
            <a:r>
              <a:rPr sz="1800" b="1" spc="-40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1800" b="1" dirty="0">
                <a:solidFill>
                  <a:srgbClr val="00AF50"/>
                </a:solidFill>
                <a:latin typeface="Comic Sans MS"/>
                <a:cs typeface="Comic Sans MS"/>
              </a:rPr>
              <a:t>plant</a:t>
            </a:r>
            <a:r>
              <a:rPr sz="1800" dirty="0">
                <a:latin typeface="Comic Sans MS"/>
                <a:cs typeface="Comic Sans MS"/>
              </a:rPr>
              <a:t>”</a:t>
            </a:r>
            <a:endParaRPr sz="1800">
              <a:latin typeface="Comic Sans MS"/>
              <a:cs typeface="Comic Sans MS"/>
            </a:endParaRPr>
          </a:p>
          <a:p>
            <a:pPr marL="355600" indent="-342900">
              <a:lnSpc>
                <a:spcPts val="192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Comic Sans MS"/>
                <a:cs typeface="Comic Sans MS"/>
              </a:rPr>
              <a:t>Can </a:t>
            </a:r>
            <a:r>
              <a:rPr sz="1800" spc="-5" dirty="0">
                <a:latin typeface="Comic Sans MS"/>
                <a:cs typeface="Comic Sans MS"/>
              </a:rPr>
              <a:t>be defined </a:t>
            </a:r>
            <a:r>
              <a:rPr sz="1800" dirty="0">
                <a:latin typeface="Comic Sans MS"/>
                <a:cs typeface="Comic Sans MS"/>
              </a:rPr>
              <a:t>as</a:t>
            </a:r>
            <a:r>
              <a:rPr sz="1800" spc="-10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,</a:t>
            </a:r>
            <a:endParaRPr sz="1800">
              <a:latin typeface="Comic Sans MS"/>
              <a:cs typeface="Comic Sans MS"/>
            </a:endParaRPr>
          </a:p>
          <a:p>
            <a:pPr marL="537845">
              <a:lnSpc>
                <a:spcPts val="1920"/>
              </a:lnSpc>
            </a:pPr>
            <a:r>
              <a:rPr sz="1800" dirty="0">
                <a:latin typeface="Comic Sans MS"/>
                <a:cs typeface="Comic Sans MS"/>
              </a:rPr>
              <a:t>Ascending part :moves</a:t>
            </a:r>
            <a:r>
              <a:rPr sz="1800" spc="-3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upwards</a:t>
            </a:r>
            <a:endParaRPr sz="1800">
              <a:latin typeface="Comic Sans MS"/>
              <a:cs typeface="Comic Sans MS"/>
            </a:endParaRPr>
          </a:p>
          <a:p>
            <a:pPr marL="1425575">
              <a:lnSpc>
                <a:spcPct val="100000"/>
              </a:lnSpc>
            </a:pPr>
            <a:r>
              <a:rPr sz="1800" spc="-5" dirty="0">
                <a:latin typeface="Comic Sans MS"/>
                <a:cs typeface="Comic Sans MS"/>
              </a:rPr>
              <a:t>develops from</a:t>
            </a:r>
            <a:r>
              <a:rPr sz="1800" spc="5" dirty="0">
                <a:latin typeface="Comic Sans MS"/>
                <a:cs typeface="Comic Sans MS"/>
              </a:rPr>
              <a:t> </a:t>
            </a:r>
            <a:r>
              <a:rPr sz="1800" b="1" dirty="0">
                <a:solidFill>
                  <a:srgbClr val="001F5F"/>
                </a:solidFill>
                <a:latin typeface="Comic Sans MS"/>
                <a:cs typeface="Comic Sans MS"/>
              </a:rPr>
              <a:t>plumule</a:t>
            </a:r>
            <a:endParaRPr sz="1800">
              <a:latin typeface="Comic Sans MS"/>
              <a:cs typeface="Comic Sans MS"/>
            </a:endParaRPr>
          </a:p>
          <a:p>
            <a:pPr marL="1425575">
              <a:lnSpc>
                <a:spcPct val="100000"/>
              </a:lnSpc>
            </a:pPr>
            <a:r>
              <a:rPr sz="1800" spc="-5" dirty="0">
                <a:latin typeface="Comic Sans MS"/>
                <a:cs typeface="Comic Sans MS"/>
              </a:rPr>
              <a:t>divided In </a:t>
            </a:r>
            <a:r>
              <a:rPr sz="1800" dirty="0">
                <a:latin typeface="Comic Sans MS"/>
                <a:cs typeface="Comic Sans MS"/>
              </a:rPr>
              <a:t>nodes and </a:t>
            </a:r>
            <a:r>
              <a:rPr sz="1800" spc="-5" dirty="0">
                <a:latin typeface="Comic Sans MS"/>
                <a:cs typeface="Comic Sans MS"/>
              </a:rPr>
              <a:t>Internodes (refer diagram</a:t>
            </a:r>
            <a:r>
              <a:rPr sz="1800" spc="-55" dirty="0"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)</a:t>
            </a:r>
            <a:endParaRPr sz="1800">
              <a:latin typeface="Comic Sans MS"/>
              <a:cs typeface="Comic Sans MS"/>
            </a:endParaRPr>
          </a:p>
          <a:p>
            <a:pPr marL="508000" marR="1899920" indent="-342900">
              <a:lnSpc>
                <a:spcPct val="100000"/>
              </a:lnSpc>
              <a:spcBef>
                <a:spcPts val="1920"/>
              </a:spcBef>
              <a:buAutoNum type="arabicPeriod" startAt="3"/>
              <a:tabLst>
                <a:tab pos="362585" algn="l"/>
              </a:tabLst>
            </a:pPr>
            <a:r>
              <a:rPr sz="1800" spc="-5" dirty="0">
                <a:latin typeface="Comic Sans MS"/>
                <a:cs typeface="Comic Sans MS"/>
              </a:rPr>
              <a:t>Is, </a:t>
            </a:r>
            <a:r>
              <a:rPr sz="1800" b="1" spc="-5" dirty="0">
                <a:solidFill>
                  <a:srgbClr val="FF6600"/>
                </a:solidFill>
                <a:latin typeface="Comic Sans MS"/>
                <a:cs typeface="Comic Sans MS"/>
              </a:rPr>
              <a:t>Positively </a:t>
            </a:r>
            <a:r>
              <a:rPr sz="1800" b="1" dirty="0">
                <a:solidFill>
                  <a:srgbClr val="FF6600"/>
                </a:solidFill>
                <a:latin typeface="Comic Sans MS"/>
                <a:cs typeface="Comic Sans MS"/>
              </a:rPr>
              <a:t>Phototropic</a:t>
            </a:r>
            <a:r>
              <a:rPr sz="1800" dirty="0">
                <a:latin typeface="Comic Sans MS"/>
                <a:cs typeface="Comic Sans MS"/>
              </a:rPr>
              <a:t>: Moves</a:t>
            </a:r>
            <a:r>
              <a:rPr sz="1800" spc="-26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towards  </a:t>
            </a:r>
            <a:r>
              <a:rPr sz="1800" dirty="0">
                <a:latin typeface="Comic Sans MS"/>
                <a:cs typeface="Comic Sans MS"/>
              </a:rPr>
              <a:t>light</a:t>
            </a:r>
            <a:endParaRPr sz="1800">
              <a:latin typeface="Comic Sans MS"/>
              <a:cs typeface="Comic Sans MS"/>
            </a:endParaRPr>
          </a:p>
          <a:p>
            <a:pPr marL="508000" marR="1889760" indent="135890">
              <a:lnSpc>
                <a:spcPct val="100000"/>
              </a:lnSpc>
            </a:pPr>
            <a:r>
              <a:rPr sz="1800" b="1" dirty="0">
                <a:solidFill>
                  <a:srgbClr val="FF6600"/>
                </a:solidFill>
                <a:latin typeface="Comic Sans MS"/>
                <a:cs typeface="Comic Sans MS"/>
              </a:rPr>
              <a:t>Negatively </a:t>
            </a:r>
            <a:r>
              <a:rPr sz="1800" b="1" spc="-5" dirty="0">
                <a:solidFill>
                  <a:srgbClr val="FF6600"/>
                </a:solidFill>
                <a:latin typeface="Comic Sans MS"/>
                <a:cs typeface="Comic Sans MS"/>
              </a:rPr>
              <a:t>Geotropic</a:t>
            </a:r>
            <a:r>
              <a:rPr sz="1800" b="1" spc="-545" dirty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and </a:t>
            </a:r>
            <a:r>
              <a:rPr sz="1800" b="1" spc="-5" dirty="0">
                <a:solidFill>
                  <a:srgbClr val="FF6600"/>
                </a:solidFill>
                <a:latin typeface="Comic Sans MS"/>
                <a:cs typeface="Comic Sans MS"/>
              </a:rPr>
              <a:t>Hydrotropic</a:t>
            </a:r>
            <a:r>
              <a:rPr sz="1800" spc="-5" dirty="0">
                <a:latin typeface="Comic Sans MS"/>
                <a:cs typeface="Comic Sans MS"/>
              </a:rPr>
              <a:t>:  </a:t>
            </a:r>
            <a:r>
              <a:rPr sz="1800" dirty="0">
                <a:latin typeface="Comic Sans MS"/>
                <a:cs typeface="Comic Sans MS"/>
              </a:rPr>
              <a:t>moves </a:t>
            </a:r>
            <a:r>
              <a:rPr sz="1800" b="1" dirty="0">
                <a:latin typeface="Comic Sans MS"/>
                <a:cs typeface="Comic Sans MS"/>
              </a:rPr>
              <a:t>away </a:t>
            </a:r>
            <a:r>
              <a:rPr sz="1800" spc="-5" dirty="0">
                <a:latin typeface="Comic Sans MS"/>
                <a:cs typeface="Comic Sans MS"/>
              </a:rPr>
              <a:t>from </a:t>
            </a:r>
            <a:r>
              <a:rPr sz="1800" b="1" dirty="0">
                <a:solidFill>
                  <a:srgbClr val="001F5F"/>
                </a:solidFill>
                <a:latin typeface="Comic Sans MS"/>
                <a:cs typeface="Comic Sans MS"/>
              </a:rPr>
              <a:t>soil</a:t>
            </a:r>
            <a:r>
              <a:rPr sz="1800" b="1" spc="-525" dirty="0">
                <a:solidFill>
                  <a:srgbClr val="001F5F"/>
                </a:solidFill>
                <a:latin typeface="Comic Sans MS"/>
                <a:cs typeface="Comic Sans MS"/>
              </a:rPr>
              <a:t> </a:t>
            </a:r>
            <a:r>
              <a:rPr sz="1800" dirty="0">
                <a:latin typeface="Comic Sans MS"/>
                <a:cs typeface="Comic Sans MS"/>
              </a:rPr>
              <a:t>and water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719328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omic Sans MS"/>
                <a:cs typeface="Comic Sans MS"/>
              </a:rPr>
              <a:t>BUDS </a:t>
            </a:r>
            <a:r>
              <a:rPr sz="1800" dirty="0"/>
              <a:t>: </a:t>
            </a:r>
            <a:r>
              <a:rPr sz="1800" spc="-5" dirty="0"/>
              <a:t>Young </a:t>
            </a:r>
            <a:r>
              <a:rPr sz="1800" dirty="0"/>
              <a:t>shoot </a:t>
            </a:r>
            <a:r>
              <a:rPr sz="1800" spc="-5" dirty="0"/>
              <a:t>containing </a:t>
            </a:r>
            <a:r>
              <a:rPr sz="1800" dirty="0"/>
              <a:t>young</a:t>
            </a:r>
            <a:r>
              <a:rPr sz="1800" spc="-380" dirty="0"/>
              <a:t> </a:t>
            </a:r>
            <a:r>
              <a:rPr sz="1800" dirty="0">
                <a:solidFill>
                  <a:srgbClr val="00AF50"/>
                </a:solidFill>
              </a:rPr>
              <a:t>leaves</a:t>
            </a:r>
            <a:endParaRPr sz="18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39161" y="673100"/>
            <a:ext cx="2438400" cy="393700"/>
            <a:chOff x="2439161" y="673100"/>
            <a:chExt cx="2438400" cy="3937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3111" y="970661"/>
              <a:ext cx="179577" cy="960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39162" y="673099"/>
              <a:ext cx="2438400" cy="334645"/>
            </a:xfrm>
            <a:custGeom>
              <a:avLst/>
              <a:gdLst/>
              <a:ahLst/>
              <a:cxnLst/>
              <a:rect l="l" t="t" r="r" b="b"/>
              <a:pathLst>
                <a:path w="2438400" h="334644">
                  <a:moveTo>
                    <a:pt x="386334" y="26924"/>
                  </a:moveTo>
                  <a:lnTo>
                    <a:pt x="375666" y="0"/>
                  </a:lnTo>
                  <a:lnTo>
                    <a:pt x="70929" y="121856"/>
                  </a:lnTo>
                  <a:lnTo>
                    <a:pt x="104775" y="78486"/>
                  </a:lnTo>
                  <a:lnTo>
                    <a:pt x="103632" y="69342"/>
                  </a:lnTo>
                  <a:lnTo>
                    <a:pt x="91059" y="59563"/>
                  </a:lnTo>
                  <a:lnTo>
                    <a:pt x="81915" y="60706"/>
                  </a:lnTo>
                  <a:lnTo>
                    <a:pt x="77089" y="67056"/>
                  </a:lnTo>
                  <a:lnTo>
                    <a:pt x="0" y="165862"/>
                  </a:lnTo>
                  <a:lnTo>
                    <a:pt x="123952" y="184277"/>
                  </a:lnTo>
                  <a:lnTo>
                    <a:pt x="131826" y="185547"/>
                  </a:lnTo>
                  <a:lnTo>
                    <a:pt x="139192" y="180086"/>
                  </a:lnTo>
                  <a:lnTo>
                    <a:pt x="140462" y="172085"/>
                  </a:lnTo>
                  <a:lnTo>
                    <a:pt x="140957" y="168656"/>
                  </a:lnTo>
                  <a:lnTo>
                    <a:pt x="141605" y="164211"/>
                  </a:lnTo>
                  <a:lnTo>
                    <a:pt x="136144" y="156845"/>
                  </a:lnTo>
                  <a:lnTo>
                    <a:pt x="81737" y="148767"/>
                  </a:lnTo>
                  <a:lnTo>
                    <a:pt x="32004" y="168656"/>
                  </a:lnTo>
                  <a:lnTo>
                    <a:pt x="43421" y="164084"/>
                  </a:lnTo>
                  <a:lnTo>
                    <a:pt x="81737" y="148767"/>
                  </a:lnTo>
                  <a:lnTo>
                    <a:pt x="386334" y="26924"/>
                  </a:lnTo>
                  <a:close/>
                </a:path>
                <a:path w="2438400" h="334644">
                  <a:moveTo>
                    <a:pt x="2438400" y="318262"/>
                  </a:moveTo>
                  <a:lnTo>
                    <a:pt x="2359025" y="211074"/>
                  </a:lnTo>
                  <a:lnTo>
                    <a:pt x="2350008" y="209804"/>
                  </a:lnTo>
                  <a:lnTo>
                    <a:pt x="2343531" y="214503"/>
                  </a:lnTo>
                  <a:lnTo>
                    <a:pt x="2337181" y="219329"/>
                  </a:lnTo>
                  <a:lnTo>
                    <a:pt x="2335784" y="228346"/>
                  </a:lnTo>
                  <a:lnTo>
                    <a:pt x="2340483" y="234823"/>
                  </a:lnTo>
                  <a:lnTo>
                    <a:pt x="2368448" y="272529"/>
                  </a:lnTo>
                  <a:lnTo>
                    <a:pt x="1910715" y="76327"/>
                  </a:lnTo>
                  <a:lnTo>
                    <a:pt x="1899285" y="102997"/>
                  </a:lnTo>
                  <a:lnTo>
                    <a:pt x="2357107" y="299186"/>
                  </a:lnTo>
                  <a:lnTo>
                    <a:pt x="2302510" y="305943"/>
                  </a:lnTo>
                  <a:lnTo>
                    <a:pt x="2296922" y="313182"/>
                  </a:lnTo>
                  <a:lnTo>
                    <a:pt x="2297938" y="321056"/>
                  </a:lnTo>
                  <a:lnTo>
                    <a:pt x="2298827" y="329057"/>
                  </a:lnTo>
                  <a:lnTo>
                    <a:pt x="2306066" y="334645"/>
                  </a:lnTo>
                  <a:lnTo>
                    <a:pt x="2314067" y="333756"/>
                  </a:lnTo>
                  <a:lnTo>
                    <a:pt x="2422093" y="320294"/>
                  </a:lnTo>
                  <a:lnTo>
                    <a:pt x="2438400" y="3182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3540" y="401523"/>
            <a:ext cx="47612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9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omic Sans MS"/>
                <a:cs typeface="Comic Sans MS"/>
              </a:rPr>
              <a:t>There are </a:t>
            </a:r>
            <a:r>
              <a:rPr sz="1800" spc="-5" dirty="0">
                <a:latin typeface="Comic Sans MS"/>
                <a:cs typeface="Comic Sans MS"/>
              </a:rPr>
              <a:t>two types </a:t>
            </a:r>
            <a:r>
              <a:rPr sz="1800" dirty="0">
                <a:latin typeface="Comic Sans MS"/>
                <a:cs typeface="Comic Sans MS"/>
              </a:rPr>
              <a:t>of</a:t>
            </a:r>
            <a:r>
              <a:rPr sz="1800" spc="-6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Buds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1800" b="1" dirty="0">
                <a:solidFill>
                  <a:srgbClr val="FF0000"/>
                </a:solidFill>
                <a:latin typeface="Comic Sans MS"/>
                <a:cs typeface="Comic Sans MS"/>
              </a:rPr>
              <a:t>Vegetative </a:t>
            </a:r>
            <a:r>
              <a:rPr sz="1800" b="1" spc="-5" dirty="0">
                <a:solidFill>
                  <a:srgbClr val="FF0000"/>
                </a:solidFill>
                <a:latin typeface="Comic Sans MS"/>
                <a:cs typeface="Comic Sans MS"/>
              </a:rPr>
              <a:t>Buds</a:t>
            </a:r>
            <a:r>
              <a:rPr sz="1800" spc="-5" dirty="0">
                <a:latin typeface="Comic Sans MS"/>
                <a:cs typeface="Comic Sans MS"/>
              </a:rPr>
              <a:t>:</a:t>
            </a:r>
            <a:r>
              <a:rPr sz="1800" spc="-1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Buds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540" y="1133602"/>
            <a:ext cx="2784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omic Sans MS"/>
                <a:cs typeface="Comic Sans MS"/>
              </a:rPr>
              <a:t>which develop in</a:t>
            </a:r>
            <a:r>
              <a:rPr sz="1800" spc="-5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branches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98975" y="935482"/>
            <a:ext cx="2249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Comic Sans MS"/>
                <a:cs typeface="Comic Sans MS"/>
              </a:rPr>
              <a:t>Floral buds </a:t>
            </a:r>
            <a:r>
              <a:rPr sz="1800" dirty="0">
                <a:latin typeface="Comic Sans MS"/>
                <a:cs typeface="Comic Sans MS"/>
              </a:rPr>
              <a:t>: </a:t>
            </a:r>
            <a:r>
              <a:rPr sz="1800" spc="-5" dirty="0">
                <a:latin typeface="Comic Sans MS"/>
                <a:cs typeface="Comic Sans MS"/>
              </a:rPr>
              <a:t>buds  developing in</a:t>
            </a:r>
            <a:r>
              <a:rPr sz="1800" spc="-95" dirty="0">
                <a:latin typeface="Comic Sans MS"/>
                <a:cs typeface="Comic Sans MS"/>
              </a:rPr>
              <a:t> </a:t>
            </a:r>
            <a:r>
              <a:rPr sz="1800" spc="-5" dirty="0">
                <a:latin typeface="Comic Sans MS"/>
                <a:cs typeface="Comic Sans MS"/>
              </a:rPr>
              <a:t>flowers</a:t>
            </a:r>
            <a:endParaRPr sz="1800">
              <a:latin typeface="Comic Sans MS"/>
              <a:cs typeface="Comic Sans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524000"/>
            <a:ext cx="6248400" cy="5334000"/>
            <a:chOff x="0" y="1524000"/>
            <a:chExt cx="6248400" cy="53340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524000"/>
              <a:ext cx="3581400" cy="2743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343399"/>
              <a:ext cx="1990344" cy="25145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0" y="4419600"/>
              <a:ext cx="2362200" cy="22098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57600" y="1600200"/>
              <a:ext cx="2590800" cy="23622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8739" y="4749165"/>
            <a:ext cx="151066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ACCESSO</a:t>
            </a:r>
            <a:r>
              <a:rPr sz="2000" spc="-110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BUDS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(extra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buds)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3594" y="4596765"/>
            <a:ext cx="158305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imes New Roman"/>
                <a:cs typeface="Times New Roman"/>
              </a:rPr>
              <a:t>ADVENTITIO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US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BUDS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11379"/>
            <a:ext cx="48723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FUNCTIONS OF</a:t>
            </a:r>
            <a:r>
              <a:rPr sz="3200" b="1" spc="-10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Comic Sans MS"/>
                <a:cs typeface="Comic Sans MS"/>
              </a:rPr>
              <a:t>STEM: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3796" y="505714"/>
            <a:ext cx="418020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2400" dirty="0">
                <a:latin typeface="Comic Sans MS"/>
                <a:cs typeface="Comic Sans MS"/>
              </a:rPr>
              <a:t>Give </a:t>
            </a:r>
            <a:r>
              <a:rPr sz="2400" spc="-5" dirty="0">
                <a:latin typeface="Comic Sans MS"/>
                <a:cs typeface="Comic Sans MS"/>
              </a:rPr>
              <a:t>Support to </a:t>
            </a:r>
            <a:r>
              <a:rPr sz="2400" dirty="0">
                <a:latin typeface="Comic Sans MS"/>
                <a:cs typeface="Comic Sans MS"/>
              </a:rPr>
              <a:t>plant</a:t>
            </a:r>
            <a:r>
              <a:rPr sz="2400" spc="-5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body</a:t>
            </a:r>
            <a:endParaRPr sz="2400">
              <a:latin typeface="Comic Sans MS"/>
              <a:cs typeface="Comic Sans MS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400" spc="-5" dirty="0">
                <a:latin typeface="Comic Sans MS"/>
                <a:cs typeface="Comic Sans MS"/>
              </a:rPr>
              <a:t>Conduct </a:t>
            </a: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Water</a:t>
            </a:r>
            <a:r>
              <a:rPr sz="2400" spc="-5" dirty="0">
                <a:latin typeface="Comic Sans MS"/>
                <a:cs typeface="Comic Sans MS"/>
              </a:rPr>
              <a:t>,</a:t>
            </a:r>
            <a:r>
              <a:rPr sz="2400" spc="-30" dirty="0"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FFFF00"/>
                </a:solidFill>
                <a:latin typeface="Comic Sans MS"/>
                <a:cs typeface="Comic Sans MS"/>
              </a:rPr>
              <a:t>Minerals</a:t>
            </a:r>
            <a:endParaRPr sz="2400">
              <a:latin typeface="Comic Sans MS"/>
              <a:cs typeface="Comic Sans MS"/>
            </a:endParaRPr>
          </a:p>
          <a:p>
            <a:pPr marL="12700" marR="1254125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400" dirty="0">
                <a:latin typeface="Comic Sans MS"/>
                <a:cs typeface="Comic Sans MS"/>
              </a:rPr>
              <a:t>Food </a:t>
            </a:r>
            <a:r>
              <a:rPr sz="2400">
                <a:latin typeface="Comic Sans MS"/>
                <a:cs typeface="Comic Sans MS"/>
              </a:rPr>
              <a:t>Transporter  </a:t>
            </a:r>
            <a:r>
              <a:rPr lang="en-US" sz="2400" dirty="0" smtClean="0">
                <a:latin typeface="Comic Sans MS"/>
                <a:cs typeface="Comic Sans MS"/>
              </a:rPr>
              <a:t>4.</a:t>
            </a:r>
            <a:r>
              <a:rPr sz="2400" smtClean="0">
                <a:latin typeface="Comic Sans MS"/>
                <a:cs typeface="Comic Sans MS"/>
              </a:rPr>
              <a:t>Can </a:t>
            </a:r>
            <a:r>
              <a:rPr sz="2400" spc="-5" dirty="0">
                <a:latin typeface="Comic Sans MS"/>
                <a:cs typeface="Comic Sans MS"/>
              </a:rPr>
              <a:t>also, store</a:t>
            </a:r>
            <a:r>
              <a:rPr sz="2400" spc="-65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food,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2545" y="3296920"/>
            <a:ext cx="2876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>
                <a:latin typeface="Comic Sans MS"/>
                <a:cs typeface="Comic Sans MS"/>
              </a:rPr>
              <a:t>5</a:t>
            </a:r>
            <a:r>
              <a:rPr sz="2400" spc="-5" smtClean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latin typeface="Comic Sans MS"/>
                <a:cs typeface="Comic Sans MS"/>
              </a:rPr>
              <a:t>6</a:t>
            </a:r>
            <a:r>
              <a:rPr sz="2400" spc="-5" smtClean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latin typeface="Comic Sans MS"/>
                <a:cs typeface="Comic Sans MS"/>
              </a:rPr>
              <a:t>7</a:t>
            </a:r>
            <a:r>
              <a:rPr sz="2400" spc="-5" smtClean="0">
                <a:latin typeface="Comic Sans MS"/>
                <a:cs typeface="Comic Sans MS"/>
              </a:rPr>
              <a:t>.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1640" y="3220720"/>
            <a:ext cx="4480560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>
                <a:solidFill>
                  <a:srgbClr val="FFFF00"/>
                </a:solidFill>
                <a:latin typeface="Comic Sans MS"/>
                <a:cs typeface="Comic Sans MS"/>
              </a:rPr>
              <a:t>P</a:t>
            </a:r>
            <a:r>
              <a:rPr sz="2400" spc="-5" smtClean="0">
                <a:solidFill>
                  <a:srgbClr val="FFFF00"/>
                </a:solidFill>
                <a:latin typeface="Comic Sans MS"/>
                <a:cs typeface="Comic Sans MS"/>
              </a:rPr>
              <a:t>roliferation </a:t>
            </a:r>
            <a:r>
              <a:rPr sz="2400">
                <a:latin typeface="Comic Sans MS"/>
                <a:cs typeface="Comic Sans MS"/>
              </a:rPr>
              <a:t>and </a:t>
            </a:r>
            <a:r>
              <a:rPr sz="2400" spc="-5" smtClean="0">
                <a:solidFill>
                  <a:srgbClr val="FFFF00"/>
                </a:solidFill>
                <a:latin typeface="Comic Sans MS"/>
                <a:cs typeface="Comic Sans MS"/>
              </a:rPr>
              <a:t>propogation</a:t>
            </a:r>
            <a:r>
              <a:rPr sz="2400" spc="-5" smtClean="0">
                <a:latin typeface="Comic Sans MS"/>
                <a:cs typeface="Comic Sans MS"/>
              </a:rPr>
              <a:t>,</a:t>
            </a:r>
            <a:endParaRPr lang="en-US" sz="2400" spc="-5" dirty="0" smtClean="0">
              <a:latin typeface="Comic Sans MS"/>
              <a:cs typeface="Comic Sans MS"/>
            </a:endParaRPr>
          </a:p>
          <a:p>
            <a:pPr marL="375285" marR="5080" indent="-363220">
              <a:lnSpc>
                <a:spcPct val="100000"/>
              </a:lnSpc>
              <a:spcBef>
                <a:spcPts val="100"/>
              </a:spcBef>
            </a:pPr>
            <a:r>
              <a:rPr sz="2400" spc="-5" smtClean="0">
                <a:latin typeface="Comic Sans MS"/>
                <a:cs typeface="Comic Sans MS"/>
              </a:rPr>
              <a:t>Produce </a:t>
            </a:r>
            <a:r>
              <a:rPr sz="2400" spc="-5" dirty="0">
                <a:latin typeface="Comic Sans MS"/>
                <a:cs typeface="Comic Sans MS"/>
              </a:rPr>
              <a:t>support </a:t>
            </a:r>
            <a:r>
              <a:rPr sz="2400" spc="-5">
                <a:latin typeface="Comic Sans MS"/>
                <a:cs typeface="Comic Sans MS"/>
              </a:rPr>
              <a:t>for</a:t>
            </a:r>
            <a:r>
              <a:rPr sz="2400" spc="-55">
                <a:latin typeface="Comic Sans MS"/>
                <a:cs typeface="Comic Sans MS"/>
              </a:rPr>
              <a:t> </a:t>
            </a:r>
            <a:r>
              <a:rPr sz="2400" smtClean="0">
                <a:latin typeface="Comic Sans MS"/>
                <a:cs typeface="Comic Sans MS"/>
              </a:rPr>
              <a:t>climbing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375285" marR="5080" indent="-363220">
              <a:lnSpc>
                <a:spcPct val="100000"/>
              </a:lnSpc>
              <a:spcBef>
                <a:spcPts val="100"/>
              </a:spcBef>
            </a:pPr>
            <a:r>
              <a:rPr sz="2400" smtClean="0">
                <a:latin typeface="Comic Sans MS"/>
                <a:cs typeface="Comic Sans MS"/>
              </a:rPr>
              <a:t>Offer </a:t>
            </a:r>
            <a:r>
              <a:rPr sz="2400" dirty="0">
                <a:latin typeface="Comic Sans MS"/>
                <a:cs typeface="Comic Sans MS"/>
              </a:rPr>
              <a:t>protection (</a:t>
            </a:r>
            <a:r>
              <a:rPr sz="2400" spc="-70" dirty="0"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Comic Sans MS"/>
                <a:cs typeface="Comic Sans MS"/>
              </a:rPr>
              <a:t>spines</a:t>
            </a:r>
            <a:r>
              <a:rPr sz="2400" spc="-5" dirty="0">
                <a:latin typeface="Comic Sans MS"/>
                <a:cs typeface="Comic Sans MS"/>
              </a:rPr>
              <a:t>)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MODIFICATION </a:t>
            </a:r>
            <a:r>
              <a:rPr spc="-5" dirty="0"/>
              <a:t>OF STEMS</a:t>
            </a:r>
            <a:r>
              <a:rPr spc="40" dirty="0"/>
              <a:t> </a:t>
            </a:r>
            <a:r>
              <a:rPr spc="-5" dirty="0"/>
              <a:t>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089" y="3505200"/>
            <a:ext cx="3082247" cy="31683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338" y="890016"/>
            <a:ext cx="3899859" cy="25260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9600" y="762000"/>
            <a:ext cx="4495800" cy="28773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1140" y="445719"/>
            <a:ext cx="7469505" cy="1094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BD122E"/>
                </a:solidFill>
                <a:latin typeface="Comic Sans MS"/>
                <a:cs typeface="Comic Sans MS"/>
              </a:rPr>
              <a:t>I) UNDERGROUND </a:t>
            </a:r>
            <a:r>
              <a:rPr sz="2000" b="1" spc="-5" dirty="0">
                <a:solidFill>
                  <a:srgbClr val="BD122E"/>
                </a:solidFill>
                <a:latin typeface="Comic Sans MS"/>
                <a:cs typeface="Comic Sans MS"/>
              </a:rPr>
              <a:t>MODIFICATIONS</a:t>
            </a:r>
            <a:r>
              <a:rPr sz="2000" b="1" spc="-114" dirty="0">
                <a:solidFill>
                  <a:srgbClr val="BD122E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BD122E"/>
                </a:solidFill>
                <a:latin typeface="Comic Sans MS"/>
                <a:cs typeface="Comic Sans MS"/>
              </a:rPr>
              <a:t>:</a:t>
            </a:r>
            <a:endParaRPr sz="2000">
              <a:latin typeface="Comic Sans MS"/>
              <a:cs typeface="Comic Sans MS"/>
            </a:endParaRPr>
          </a:p>
          <a:p>
            <a:pPr marL="6871334">
              <a:lnSpc>
                <a:spcPts val="1980"/>
              </a:lnSpc>
              <a:spcBef>
                <a:spcPts val="2050"/>
              </a:spcBef>
            </a:pPr>
            <a:r>
              <a:rPr sz="1800" b="1" spc="5" dirty="0">
                <a:solidFill>
                  <a:srgbClr val="CC00FF"/>
                </a:solidFill>
                <a:latin typeface="Comic Sans MS"/>
                <a:cs typeface="Comic Sans MS"/>
              </a:rPr>
              <a:t>BUL</a:t>
            </a:r>
            <a:r>
              <a:rPr sz="1800" b="1" dirty="0">
                <a:solidFill>
                  <a:srgbClr val="CC00FF"/>
                </a:solidFill>
                <a:latin typeface="Comic Sans MS"/>
                <a:cs typeface="Comic Sans MS"/>
              </a:rPr>
              <a:t>B</a:t>
            </a:r>
            <a:endParaRPr sz="1800">
              <a:latin typeface="Comic Sans MS"/>
              <a:cs typeface="Comic Sans MS"/>
            </a:endParaRPr>
          </a:p>
          <a:p>
            <a:pPr marL="850900">
              <a:lnSpc>
                <a:spcPts val="1980"/>
              </a:lnSpc>
            </a:pPr>
            <a:r>
              <a:rPr sz="1800" b="1" dirty="0">
                <a:solidFill>
                  <a:srgbClr val="CC00FF"/>
                </a:solidFill>
                <a:latin typeface="Comic Sans MS"/>
                <a:cs typeface="Comic Sans MS"/>
              </a:rPr>
              <a:t>TUBER</a:t>
            </a:r>
            <a:endParaRPr sz="1800">
              <a:latin typeface="Comic Sans MS"/>
              <a:cs typeface="Comic Sans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8200" y="4043844"/>
            <a:ext cx="3475241" cy="236189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88340" y="4288917"/>
            <a:ext cx="1157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C00FF"/>
                </a:solidFill>
                <a:latin typeface="Comic Sans MS"/>
                <a:cs typeface="Comic Sans MS"/>
              </a:rPr>
              <a:t>RHIZOME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7428" y="6194247"/>
            <a:ext cx="698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C00FF"/>
                </a:solidFill>
                <a:latin typeface="Comic Sans MS"/>
                <a:cs typeface="Comic Sans MS"/>
              </a:rPr>
              <a:t>CO</a:t>
            </a:r>
            <a:r>
              <a:rPr sz="1800" b="1" spc="-5" dirty="0">
                <a:solidFill>
                  <a:srgbClr val="CC00FF"/>
                </a:solidFill>
                <a:latin typeface="Comic Sans MS"/>
                <a:cs typeface="Comic Sans MS"/>
              </a:rPr>
              <a:t>RM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19303"/>
            <a:ext cx="487553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BD122E"/>
                </a:solidFill>
                <a:latin typeface="Comic Sans MS"/>
                <a:cs typeface="Comic Sans MS"/>
              </a:rPr>
              <a:t>II) </a:t>
            </a:r>
            <a:r>
              <a:rPr sz="2000" b="1" dirty="0">
                <a:solidFill>
                  <a:srgbClr val="BD122E"/>
                </a:solidFill>
                <a:latin typeface="Comic Sans MS"/>
                <a:cs typeface="Comic Sans MS"/>
              </a:rPr>
              <a:t>SUB- </a:t>
            </a:r>
            <a:r>
              <a:rPr sz="2000" b="1" spc="-5" dirty="0">
                <a:solidFill>
                  <a:srgbClr val="BD122E"/>
                </a:solidFill>
                <a:latin typeface="Comic Sans MS"/>
                <a:cs typeface="Comic Sans MS"/>
              </a:rPr>
              <a:t>AERIAL MODIFICATIONS</a:t>
            </a:r>
            <a:r>
              <a:rPr sz="2000" b="1" spc="-105" dirty="0">
                <a:solidFill>
                  <a:srgbClr val="BD122E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BD122E"/>
                </a:solidFill>
                <a:latin typeface="Comic Sans MS"/>
                <a:cs typeface="Comic Sans MS"/>
              </a:rPr>
              <a:t>:</a:t>
            </a:r>
            <a:endParaRPr sz="20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198"/>
            <a:ext cx="8412923" cy="6400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7780"/>
            <a:ext cx="630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</a:tabLst>
            </a:pPr>
            <a:r>
              <a:rPr sz="2400" b="1" spc="-5" dirty="0">
                <a:solidFill>
                  <a:srgbClr val="BD122E"/>
                </a:solidFill>
                <a:latin typeface="Comic Sans MS"/>
                <a:cs typeface="Comic Sans MS"/>
              </a:rPr>
              <a:t>III)	AERIAL MODIFICATION OF</a:t>
            </a:r>
            <a:r>
              <a:rPr sz="2400" b="1" spc="-25" dirty="0">
                <a:solidFill>
                  <a:srgbClr val="BD122E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BD122E"/>
                </a:solidFill>
                <a:latin typeface="Comic Sans MS"/>
                <a:cs typeface="Comic Sans MS"/>
              </a:rPr>
              <a:t>STEM:</a:t>
            </a:r>
            <a:endParaRPr sz="24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4209288" cy="2590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3276600"/>
            <a:ext cx="4038600" cy="30388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7200" y="381000"/>
            <a:ext cx="2514600" cy="2667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89945" y="3352800"/>
            <a:ext cx="4311154" cy="3124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58000" y="381000"/>
            <a:ext cx="2075688" cy="26761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3540" y="629157"/>
            <a:ext cx="203771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Comic Sans MS"/>
                <a:cs typeface="Comic Sans MS"/>
              </a:rPr>
              <a:t>STEM</a:t>
            </a:r>
            <a:r>
              <a:rPr sz="2000" b="1" spc="-7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Comic Sans MS"/>
                <a:cs typeface="Comic Sans MS"/>
              </a:rPr>
              <a:t>TENDRIL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9194" y="5964123"/>
            <a:ext cx="9702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omic Sans MS"/>
                <a:cs typeface="Comic Sans MS"/>
              </a:rPr>
              <a:t>TH</a:t>
            </a:r>
            <a:r>
              <a:rPr sz="2000" b="1" spc="-10" dirty="0">
                <a:latin typeface="Comic Sans MS"/>
                <a:cs typeface="Comic Sans MS"/>
              </a:rPr>
              <a:t>O</a:t>
            </a:r>
            <a:r>
              <a:rPr sz="2000" b="1" spc="-5" dirty="0">
                <a:latin typeface="Comic Sans MS"/>
                <a:cs typeface="Comic Sans MS"/>
              </a:rPr>
              <a:t>RN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51375" y="2686938"/>
            <a:ext cx="168846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Comic Sans MS"/>
                <a:cs typeface="Comic Sans MS"/>
              </a:rPr>
              <a:t>PHYLL</a:t>
            </a:r>
            <a:r>
              <a:rPr sz="2000" b="1" spc="-1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000" b="1" dirty="0">
                <a:solidFill>
                  <a:srgbClr val="FFFFFF"/>
                </a:solidFill>
                <a:latin typeface="Comic Sans MS"/>
                <a:cs typeface="Comic Sans MS"/>
              </a:rPr>
              <a:t>CADE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5628" y="6040323"/>
            <a:ext cx="942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omic Sans MS"/>
                <a:cs typeface="Comic Sans MS"/>
              </a:rPr>
              <a:t>cladode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9009" y="2686938"/>
            <a:ext cx="11283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Comic Sans MS"/>
                <a:cs typeface="Comic Sans MS"/>
              </a:rPr>
              <a:t>BUL</a:t>
            </a:r>
            <a:r>
              <a:rPr sz="2000" b="1" spc="-10" dirty="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sz="2000" b="1" spc="-5" dirty="0">
                <a:solidFill>
                  <a:srgbClr val="FFFFFF"/>
                </a:solidFill>
                <a:latin typeface="Comic Sans MS"/>
                <a:cs typeface="Comic Sans MS"/>
              </a:rPr>
              <a:t>ILS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7780"/>
            <a:ext cx="89128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smtClean="0">
                <a:solidFill>
                  <a:srgbClr val="00AF50"/>
                </a:solidFill>
                <a:latin typeface="Comic Sans MS"/>
                <a:cs typeface="Comic Sans MS"/>
              </a:rPr>
              <a:t>MORPHOLOGY </a:t>
            </a:r>
            <a:r>
              <a:rPr sz="2400" b="1" spc="-5" dirty="0">
                <a:solidFill>
                  <a:srgbClr val="00AF50"/>
                </a:solidFill>
                <a:latin typeface="Comic Sans MS"/>
                <a:cs typeface="Comic Sans MS"/>
              </a:rPr>
              <a:t>AND FUNCTIONS AND </a:t>
            </a:r>
            <a:r>
              <a:rPr sz="2400" b="1" dirty="0">
                <a:solidFill>
                  <a:srgbClr val="00AF50"/>
                </a:solidFill>
                <a:latin typeface="Comic Sans MS"/>
                <a:cs typeface="Comic Sans MS"/>
              </a:rPr>
              <a:t>PARTS </a:t>
            </a:r>
            <a:r>
              <a:rPr sz="2400" b="1" spc="-5" dirty="0">
                <a:solidFill>
                  <a:srgbClr val="00AF50"/>
                </a:solidFill>
                <a:latin typeface="Comic Sans MS"/>
                <a:cs typeface="Comic Sans MS"/>
              </a:rPr>
              <a:t>OF  LEAF:</a:t>
            </a:r>
            <a:endParaRPr sz="24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9599"/>
            <a:ext cx="8915400" cy="6248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204" y="228600"/>
            <a:ext cx="3455581" cy="62965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3175" y="0"/>
            <a:ext cx="32435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latin typeface="Times New Roman"/>
                <a:cs typeface="Times New Roman"/>
              </a:rPr>
              <a:t>1.PARTS </a:t>
            </a:r>
            <a:r>
              <a:rPr sz="2400" dirty="0">
                <a:latin typeface="Times New Roman"/>
                <a:cs typeface="Times New Roman"/>
              </a:rPr>
              <a:t>OF A</a:t>
            </a:r>
            <a:r>
              <a:rPr sz="2400" spc="-3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TYPICAL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Times New Roman"/>
                <a:cs typeface="Times New Roman"/>
              </a:rPr>
              <a:t>FLOWERING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PLANT: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67578" y="610362"/>
            <a:ext cx="539115" cy="469265"/>
          </a:xfrm>
          <a:custGeom>
            <a:avLst/>
            <a:gdLst/>
            <a:ahLst/>
            <a:cxnLst/>
            <a:rect l="l" t="t" r="r" b="b"/>
            <a:pathLst>
              <a:path w="539114" h="469265">
                <a:moveTo>
                  <a:pt x="16129" y="336803"/>
                </a:moveTo>
                <a:lnTo>
                  <a:pt x="9271" y="340867"/>
                </a:lnTo>
                <a:lnTo>
                  <a:pt x="2286" y="344804"/>
                </a:lnTo>
                <a:lnTo>
                  <a:pt x="0" y="353695"/>
                </a:lnTo>
                <a:lnTo>
                  <a:pt x="67183" y="468884"/>
                </a:lnTo>
                <a:lnTo>
                  <a:pt x="83925" y="440182"/>
                </a:lnTo>
                <a:lnTo>
                  <a:pt x="52705" y="440182"/>
                </a:lnTo>
                <a:lnTo>
                  <a:pt x="52705" y="386787"/>
                </a:lnTo>
                <a:lnTo>
                  <a:pt x="28956" y="346075"/>
                </a:lnTo>
                <a:lnTo>
                  <a:pt x="25019" y="339089"/>
                </a:lnTo>
                <a:lnTo>
                  <a:pt x="16129" y="336803"/>
                </a:lnTo>
                <a:close/>
              </a:path>
              <a:path w="539114" h="469265">
                <a:moveTo>
                  <a:pt x="52705" y="386787"/>
                </a:moveTo>
                <a:lnTo>
                  <a:pt x="52705" y="440182"/>
                </a:lnTo>
                <a:lnTo>
                  <a:pt x="81661" y="440182"/>
                </a:lnTo>
                <a:lnTo>
                  <a:pt x="81661" y="432942"/>
                </a:lnTo>
                <a:lnTo>
                  <a:pt x="54737" y="432942"/>
                </a:lnTo>
                <a:lnTo>
                  <a:pt x="67183" y="411606"/>
                </a:lnTo>
                <a:lnTo>
                  <a:pt x="52705" y="386787"/>
                </a:lnTo>
                <a:close/>
              </a:path>
              <a:path w="539114" h="469265">
                <a:moveTo>
                  <a:pt x="118237" y="336803"/>
                </a:moveTo>
                <a:lnTo>
                  <a:pt x="109347" y="339089"/>
                </a:lnTo>
                <a:lnTo>
                  <a:pt x="105410" y="346075"/>
                </a:lnTo>
                <a:lnTo>
                  <a:pt x="81661" y="386787"/>
                </a:lnTo>
                <a:lnTo>
                  <a:pt x="81661" y="440182"/>
                </a:lnTo>
                <a:lnTo>
                  <a:pt x="83925" y="440182"/>
                </a:lnTo>
                <a:lnTo>
                  <a:pt x="134366" y="353695"/>
                </a:lnTo>
                <a:lnTo>
                  <a:pt x="132080" y="344804"/>
                </a:lnTo>
                <a:lnTo>
                  <a:pt x="125095" y="340867"/>
                </a:lnTo>
                <a:lnTo>
                  <a:pt x="118237" y="336803"/>
                </a:lnTo>
                <a:close/>
              </a:path>
              <a:path w="539114" h="469265">
                <a:moveTo>
                  <a:pt x="67183" y="411606"/>
                </a:moveTo>
                <a:lnTo>
                  <a:pt x="54737" y="432942"/>
                </a:lnTo>
                <a:lnTo>
                  <a:pt x="79629" y="432942"/>
                </a:lnTo>
                <a:lnTo>
                  <a:pt x="67183" y="411606"/>
                </a:lnTo>
                <a:close/>
              </a:path>
              <a:path w="539114" h="469265">
                <a:moveTo>
                  <a:pt x="81661" y="386787"/>
                </a:moveTo>
                <a:lnTo>
                  <a:pt x="67183" y="411606"/>
                </a:lnTo>
                <a:lnTo>
                  <a:pt x="79629" y="432942"/>
                </a:lnTo>
                <a:lnTo>
                  <a:pt x="81661" y="432942"/>
                </a:lnTo>
                <a:lnTo>
                  <a:pt x="81661" y="386787"/>
                </a:lnTo>
                <a:close/>
              </a:path>
              <a:path w="539114" h="469265">
                <a:moveTo>
                  <a:pt x="509905" y="219963"/>
                </a:moveTo>
                <a:lnTo>
                  <a:pt x="59182" y="219963"/>
                </a:lnTo>
                <a:lnTo>
                  <a:pt x="52705" y="226440"/>
                </a:lnTo>
                <a:lnTo>
                  <a:pt x="52705" y="386787"/>
                </a:lnTo>
                <a:lnTo>
                  <a:pt x="67183" y="411606"/>
                </a:lnTo>
                <a:lnTo>
                  <a:pt x="81661" y="386787"/>
                </a:lnTo>
                <a:lnTo>
                  <a:pt x="81661" y="248920"/>
                </a:lnTo>
                <a:lnTo>
                  <a:pt x="67183" y="248920"/>
                </a:lnTo>
                <a:lnTo>
                  <a:pt x="81661" y="234441"/>
                </a:lnTo>
                <a:lnTo>
                  <a:pt x="509905" y="234441"/>
                </a:lnTo>
                <a:lnTo>
                  <a:pt x="509905" y="219963"/>
                </a:lnTo>
                <a:close/>
              </a:path>
              <a:path w="539114" h="469265">
                <a:moveTo>
                  <a:pt x="81661" y="234441"/>
                </a:moveTo>
                <a:lnTo>
                  <a:pt x="67183" y="248920"/>
                </a:lnTo>
                <a:lnTo>
                  <a:pt x="81661" y="248920"/>
                </a:lnTo>
                <a:lnTo>
                  <a:pt x="81661" y="234441"/>
                </a:lnTo>
                <a:close/>
              </a:path>
              <a:path w="539114" h="469265">
                <a:moveTo>
                  <a:pt x="538861" y="219963"/>
                </a:moveTo>
                <a:lnTo>
                  <a:pt x="524383" y="219963"/>
                </a:lnTo>
                <a:lnTo>
                  <a:pt x="509905" y="234441"/>
                </a:lnTo>
                <a:lnTo>
                  <a:pt x="81661" y="234441"/>
                </a:lnTo>
                <a:lnTo>
                  <a:pt x="81661" y="248920"/>
                </a:lnTo>
                <a:lnTo>
                  <a:pt x="532384" y="248920"/>
                </a:lnTo>
                <a:lnTo>
                  <a:pt x="538861" y="242442"/>
                </a:lnTo>
                <a:lnTo>
                  <a:pt x="538861" y="219963"/>
                </a:lnTo>
                <a:close/>
              </a:path>
              <a:path w="539114" h="469265">
                <a:moveTo>
                  <a:pt x="538861" y="0"/>
                </a:moveTo>
                <a:lnTo>
                  <a:pt x="509905" y="0"/>
                </a:lnTo>
                <a:lnTo>
                  <a:pt x="509905" y="234441"/>
                </a:lnTo>
                <a:lnTo>
                  <a:pt x="524383" y="219963"/>
                </a:lnTo>
                <a:lnTo>
                  <a:pt x="538861" y="219963"/>
                </a:lnTo>
                <a:lnTo>
                  <a:pt x="5388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29884" y="610362"/>
            <a:ext cx="539115" cy="457834"/>
          </a:xfrm>
          <a:custGeom>
            <a:avLst/>
            <a:gdLst/>
            <a:ahLst/>
            <a:cxnLst/>
            <a:rect l="l" t="t" r="r" b="b"/>
            <a:pathLst>
              <a:path w="539114" h="457834">
                <a:moveTo>
                  <a:pt x="420624" y="325120"/>
                </a:moveTo>
                <a:lnTo>
                  <a:pt x="413765" y="329184"/>
                </a:lnTo>
                <a:lnTo>
                  <a:pt x="406780" y="333248"/>
                </a:lnTo>
                <a:lnTo>
                  <a:pt x="404494" y="342011"/>
                </a:lnTo>
                <a:lnTo>
                  <a:pt x="471677" y="457326"/>
                </a:lnTo>
                <a:lnTo>
                  <a:pt x="488473" y="428498"/>
                </a:lnTo>
                <a:lnTo>
                  <a:pt x="457200" y="428498"/>
                </a:lnTo>
                <a:lnTo>
                  <a:pt x="457200" y="375103"/>
                </a:lnTo>
                <a:lnTo>
                  <a:pt x="433450" y="334390"/>
                </a:lnTo>
                <a:lnTo>
                  <a:pt x="429513" y="327405"/>
                </a:lnTo>
                <a:lnTo>
                  <a:pt x="420624" y="325120"/>
                </a:lnTo>
                <a:close/>
              </a:path>
              <a:path w="539114" h="457834">
                <a:moveTo>
                  <a:pt x="457200" y="375103"/>
                </a:moveTo>
                <a:lnTo>
                  <a:pt x="457200" y="428498"/>
                </a:lnTo>
                <a:lnTo>
                  <a:pt x="486155" y="428498"/>
                </a:lnTo>
                <a:lnTo>
                  <a:pt x="486155" y="421259"/>
                </a:lnTo>
                <a:lnTo>
                  <a:pt x="459231" y="421259"/>
                </a:lnTo>
                <a:lnTo>
                  <a:pt x="471677" y="399922"/>
                </a:lnTo>
                <a:lnTo>
                  <a:pt x="457200" y="375103"/>
                </a:lnTo>
                <a:close/>
              </a:path>
              <a:path w="539114" h="457834">
                <a:moveTo>
                  <a:pt x="522731" y="325120"/>
                </a:moveTo>
                <a:lnTo>
                  <a:pt x="513841" y="327405"/>
                </a:lnTo>
                <a:lnTo>
                  <a:pt x="509904" y="334390"/>
                </a:lnTo>
                <a:lnTo>
                  <a:pt x="486155" y="375103"/>
                </a:lnTo>
                <a:lnTo>
                  <a:pt x="486155" y="428498"/>
                </a:lnTo>
                <a:lnTo>
                  <a:pt x="488473" y="428498"/>
                </a:lnTo>
                <a:lnTo>
                  <a:pt x="538861" y="342011"/>
                </a:lnTo>
                <a:lnTo>
                  <a:pt x="536575" y="333248"/>
                </a:lnTo>
                <a:lnTo>
                  <a:pt x="529589" y="329184"/>
                </a:lnTo>
                <a:lnTo>
                  <a:pt x="522731" y="325120"/>
                </a:lnTo>
                <a:close/>
              </a:path>
              <a:path w="539114" h="457834">
                <a:moveTo>
                  <a:pt x="471677" y="399922"/>
                </a:moveTo>
                <a:lnTo>
                  <a:pt x="459231" y="421259"/>
                </a:lnTo>
                <a:lnTo>
                  <a:pt x="484124" y="421259"/>
                </a:lnTo>
                <a:lnTo>
                  <a:pt x="471677" y="399922"/>
                </a:lnTo>
                <a:close/>
              </a:path>
              <a:path w="539114" h="457834">
                <a:moveTo>
                  <a:pt x="486155" y="375103"/>
                </a:moveTo>
                <a:lnTo>
                  <a:pt x="471677" y="399922"/>
                </a:lnTo>
                <a:lnTo>
                  <a:pt x="484124" y="421259"/>
                </a:lnTo>
                <a:lnTo>
                  <a:pt x="486155" y="421259"/>
                </a:lnTo>
                <a:lnTo>
                  <a:pt x="486155" y="375103"/>
                </a:lnTo>
                <a:close/>
              </a:path>
              <a:path w="539114" h="457834">
                <a:moveTo>
                  <a:pt x="457200" y="228600"/>
                </a:moveTo>
                <a:lnTo>
                  <a:pt x="457200" y="375103"/>
                </a:lnTo>
                <a:lnTo>
                  <a:pt x="471677" y="399922"/>
                </a:lnTo>
                <a:lnTo>
                  <a:pt x="486155" y="375103"/>
                </a:lnTo>
                <a:lnTo>
                  <a:pt x="486155" y="243077"/>
                </a:lnTo>
                <a:lnTo>
                  <a:pt x="471677" y="243077"/>
                </a:lnTo>
                <a:lnTo>
                  <a:pt x="457200" y="228600"/>
                </a:lnTo>
                <a:close/>
              </a:path>
              <a:path w="539114" h="457834">
                <a:moveTo>
                  <a:pt x="28955" y="0"/>
                </a:moveTo>
                <a:lnTo>
                  <a:pt x="0" y="0"/>
                </a:lnTo>
                <a:lnTo>
                  <a:pt x="0" y="236600"/>
                </a:lnTo>
                <a:lnTo>
                  <a:pt x="6476" y="243077"/>
                </a:lnTo>
                <a:lnTo>
                  <a:pt x="457200" y="243077"/>
                </a:lnTo>
                <a:lnTo>
                  <a:pt x="457200" y="228600"/>
                </a:lnTo>
                <a:lnTo>
                  <a:pt x="28955" y="228600"/>
                </a:lnTo>
                <a:lnTo>
                  <a:pt x="14477" y="214122"/>
                </a:lnTo>
                <a:lnTo>
                  <a:pt x="28955" y="214122"/>
                </a:lnTo>
                <a:lnTo>
                  <a:pt x="28955" y="0"/>
                </a:lnTo>
                <a:close/>
              </a:path>
              <a:path w="539114" h="457834">
                <a:moveTo>
                  <a:pt x="479678" y="214122"/>
                </a:moveTo>
                <a:lnTo>
                  <a:pt x="28955" y="214122"/>
                </a:lnTo>
                <a:lnTo>
                  <a:pt x="28955" y="228600"/>
                </a:lnTo>
                <a:lnTo>
                  <a:pt x="457200" y="228600"/>
                </a:lnTo>
                <a:lnTo>
                  <a:pt x="471677" y="243077"/>
                </a:lnTo>
                <a:lnTo>
                  <a:pt x="486155" y="243077"/>
                </a:lnTo>
                <a:lnTo>
                  <a:pt x="486155" y="220599"/>
                </a:lnTo>
                <a:lnTo>
                  <a:pt x="479678" y="214122"/>
                </a:lnTo>
                <a:close/>
              </a:path>
              <a:path w="539114" h="457834">
                <a:moveTo>
                  <a:pt x="28955" y="214122"/>
                </a:moveTo>
                <a:lnTo>
                  <a:pt x="14477" y="214122"/>
                </a:lnTo>
                <a:lnTo>
                  <a:pt x="28955" y="228600"/>
                </a:lnTo>
                <a:lnTo>
                  <a:pt x="28955" y="2141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36975" y="1169749"/>
            <a:ext cx="1804035" cy="18542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295"/>
              </a:spcBef>
            </a:pPr>
            <a:r>
              <a:rPr sz="2000" b="1" dirty="0">
                <a:solidFill>
                  <a:srgbClr val="BD122E"/>
                </a:solidFill>
                <a:latin typeface="Arial"/>
                <a:cs typeface="Arial"/>
              </a:rPr>
              <a:t>Root</a:t>
            </a:r>
            <a:r>
              <a:rPr sz="2000" b="1" spc="-90" dirty="0">
                <a:solidFill>
                  <a:srgbClr val="BD122E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BD122E"/>
                </a:solidFill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  <a:p>
            <a:pPr marL="102235" indent="-90170">
              <a:lnSpc>
                <a:spcPct val="100000"/>
              </a:lnSpc>
              <a:spcBef>
                <a:spcPts val="1200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Homogenous</a:t>
            </a:r>
            <a:endParaRPr sz="2000">
              <a:latin typeface="Arial"/>
              <a:cs typeface="Arial"/>
            </a:endParaRPr>
          </a:p>
          <a:p>
            <a:pPr marL="12700" marR="302260">
              <a:lnSpc>
                <a:spcPct val="100000"/>
              </a:lnSpc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Consist of  Roots and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its  Branches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4701" y="1321053"/>
            <a:ext cx="17170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BD122E"/>
                </a:solidFill>
                <a:latin typeface="Arial"/>
                <a:cs typeface="Arial"/>
              </a:rPr>
              <a:t>Shoot</a:t>
            </a:r>
            <a:r>
              <a:rPr sz="2000" b="1" spc="-60" dirty="0">
                <a:solidFill>
                  <a:srgbClr val="BD122E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BD122E"/>
                </a:solidFill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91200" y="12192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99428" y="1854149"/>
            <a:ext cx="2085975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235" indent="-90170">
              <a:lnSpc>
                <a:spcPct val="100000"/>
              </a:lnSpc>
              <a:spcBef>
                <a:spcPts val="105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Homogenous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Consist of Stem,  branches ,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leaves,  flowers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86961" y="3353561"/>
            <a:ext cx="3733800" cy="381000"/>
          </a:xfrm>
          <a:prstGeom prst="rect">
            <a:avLst/>
          </a:prstGeom>
          <a:solidFill>
            <a:srgbClr val="FFFF00"/>
          </a:solidFill>
          <a:ln w="25907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6055">
              <a:lnSpc>
                <a:spcPts val="2855"/>
              </a:lnSpc>
            </a:pPr>
            <a:r>
              <a:rPr sz="2400" spc="-75" dirty="0">
                <a:latin typeface="Times New Roman"/>
                <a:cs typeface="Times New Roman"/>
              </a:rPr>
              <a:t>PARTS </a:t>
            </a:r>
            <a:r>
              <a:rPr sz="2400" dirty="0">
                <a:latin typeface="Times New Roman"/>
                <a:cs typeface="Times New Roman"/>
              </a:rPr>
              <a:t>OF </a:t>
            </a:r>
            <a:r>
              <a:rPr sz="2400" spc="-5" dirty="0">
                <a:latin typeface="Times New Roman"/>
                <a:cs typeface="Times New Roman"/>
              </a:rPr>
              <a:t>PLANT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BODY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62778" y="3734561"/>
            <a:ext cx="539115" cy="469265"/>
          </a:xfrm>
          <a:custGeom>
            <a:avLst/>
            <a:gdLst/>
            <a:ahLst/>
            <a:cxnLst/>
            <a:rect l="l" t="t" r="r" b="b"/>
            <a:pathLst>
              <a:path w="539114" h="469264">
                <a:moveTo>
                  <a:pt x="16129" y="336804"/>
                </a:moveTo>
                <a:lnTo>
                  <a:pt x="9271" y="340868"/>
                </a:lnTo>
                <a:lnTo>
                  <a:pt x="2286" y="344805"/>
                </a:lnTo>
                <a:lnTo>
                  <a:pt x="0" y="353694"/>
                </a:lnTo>
                <a:lnTo>
                  <a:pt x="67183" y="468883"/>
                </a:lnTo>
                <a:lnTo>
                  <a:pt x="83925" y="440181"/>
                </a:lnTo>
                <a:lnTo>
                  <a:pt x="52705" y="440181"/>
                </a:lnTo>
                <a:lnTo>
                  <a:pt x="52705" y="386787"/>
                </a:lnTo>
                <a:lnTo>
                  <a:pt x="28956" y="346075"/>
                </a:lnTo>
                <a:lnTo>
                  <a:pt x="25019" y="339089"/>
                </a:lnTo>
                <a:lnTo>
                  <a:pt x="16129" y="336804"/>
                </a:lnTo>
                <a:close/>
              </a:path>
              <a:path w="539114" h="469264">
                <a:moveTo>
                  <a:pt x="52705" y="386787"/>
                </a:moveTo>
                <a:lnTo>
                  <a:pt x="52705" y="440181"/>
                </a:lnTo>
                <a:lnTo>
                  <a:pt x="81661" y="440181"/>
                </a:lnTo>
                <a:lnTo>
                  <a:pt x="81661" y="432943"/>
                </a:lnTo>
                <a:lnTo>
                  <a:pt x="54737" y="432943"/>
                </a:lnTo>
                <a:lnTo>
                  <a:pt x="67183" y="411606"/>
                </a:lnTo>
                <a:lnTo>
                  <a:pt x="52705" y="386787"/>
                </a:lnTo>
                <a:close/>
              </a:path>
              <a:path w="539114" h="469264">
                <a:moveTo>
                  <a:pt x="118237" y="336804"/>
                </a:moveTo>
                <a:lnTo>
                  <a:pt x="109347" y="339089"/>
                </a:lnTo>
                <a:lnTo>
                  <a:pt x="105410" y="346075"/>
                </a:lnTo>
                <a:lnTo>
                  <a:pt x="81661" y="386787"/>
                </a:lnTo>
                <a:lnTo>
                  <a:pt x="81661" y="440181"/>
                </a:lnTo>
                <a:lnTo>
                  <a:pt x="83925" y="440181"/>
                </a:lnTo>
                <a:lnTo>
                  <a:pt x="134366" y="353694"/>
                </a:lnTo>
                <a:lnTo>
                  <a:pt x="132080" y="344805"/>
                </a:lnTo>
                <a:lnTo>
                  <a:pt x="125095" y="340868"/>
                </a:lnTo>
                <a:lnTo>
                  <a:pt x="118237" y="336804"/>
                </a:lnTo>
                <a:close/>
              </a:path>
              <a:path w="539114" h="469264">
                <a:moveTo>
                  <a:pt x="67183" y="411606"/>
                </a:moveTo>
                <a:lnTo>
                  <a:pt x="54737" y="432943"/>
                </a:lnTo>
                <a:lnTo>
                  <a:pt x="79629" y="432943"/>
                </a:lnTo>
                <a:lnTo>
                  <a:pt x="67183" y="411606"/>
                </a:lnTo>
                <a:close/>
              </a:path>
              <a:path w="539114" h="469264">
                <a:moveTo>
                  <a:pt x="81661" y="386787"/>
                </a:moveTo>
                <a:lnTo>
                  <a:pt x="67183" y="411606"/>
                </a:lnTo>
                <a:lnTo>
                  <a:pt x="79629" y="432943"/>
                </a:lnTo>
                <a:lnTo>
                  <a:pt x="81661" y="432943"/>
                </a:lnTo>
                <a:lnTo>
                  <a:pt x="81661" y="386787"/>
                </a:lnTo>
                <a:close/>
              </a:path>
              <a:path w="539114" h="469264">
                <a:moveTo>
                  <a:pt x="509905" y="219963"/>
                </a:moveTo>
                <a:lnTo>
                  <a:pt x="59182" y="219963"/>
                </a:lnTo>
                <a:lnTo>
                  <a:pt x="52705" y="226440"/>
                </a:lnTo>
                <a:lnTo>
                  <a:pt x="52705" y="386787"/>
                </a:lnTo>
                <a:lnTo>
                  <a:pt x="67183" y="411606"/>
                </a:lnTo>
                <a:lnTo>
                  <a:pt x="81661" y="386787"/>
                </a:lnTo>
                <a:lnTo>
                  <a:pt x="81661" y="248919"/>
                </a:lnTo>
                <a:lnTo>
                  <a:pt x="67183" y="248919"/>
                </a:lnTo>
                <a:lnTo>
                  <a:pt x="81661" y="234442"/>
                </a:lnTo>
                <a:lnTo>
                  <a:pt x="509905" y="234442"/>
                </a:lnTo>
                <a:lnTo>
                  <a:pt x="509905" y="219963"/>
                </a:lnTo>
                <a:close/>
              </a:path>
              <a:path w="539114" h="469264">
                <a:moveTo>
                  <a:pt x="81661" y="234442"/>
                </a:moveTo>
                <a:lnTo>
                  <a:pt x="67183" y="248919"/>
                </a:lnTo>
                <a:lnTo>
                  <a:pt x="81661" y="248919"/>
                </a:lnTo>
                <a:lnTo>
                  <a:pt x="81661" y="234442"/>
                </a:lnTo>
                <a:close/>
              </a:path>
              <a:path w="539114" h="469264">
                <a:moveTo>
                  <a:pt x="538861" y="219963"/>
                </a:moveTo>
                <a:lnTo>
                  <a:pt x="524383" y="219963"/>
                </a:lnTo>
                <a:lnTo>
                  <a:pt x="509905" y="234442"/>
                </a:lnTo>
                <a:lnTo>
                  <a:pt x="81661" y="234442"/>
                </a:lnTo>
                <a:lnTo>
                  <a:pt x="81661" y="248919"/>
                </a:lnTo>
                <a:lnTo>
                  <a:pt x="532384" y="248919"/>
                </a:lnTo>
                <a:lnTo>
                  <a:pt x="538861" y="242443"/>
                </a:lnTo>
                <a:lnTo>
                  <a:pt x="538861" y="219963"/>
                </a:lnTo>
                <a:close/>
              </a:path>
              <a:path w="539114" h="469264">
                <a:moveTo>
                  <a:pt x="538861" y="0"/>
                </a:moveTo>
                <a:lnTo>
                  <a:pt x="509905" y="0"/>
                </a:lnTo>
                <a:lnTo>
                  <a:pt x="509905" y="234442"/>
                </a:lnTo>
                <a:lnTo>
                  <a:pt x="524383" y="219963"/>
                </a:lnTo>
                <a:lnTo>
                  <a:pt x="538861" y="219963"/>
                </a:lnTo>
                <a:lnTo>
                  <a:pt x="5388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53684" y="3734561"/>
            <a:ext cx="539115" cy="457834"/>
          </a:xfrm>
          <a:custGeom>
            <a:avLst/>
            <a:gdLst/>
            <a:ahLst/>
            <a:cxnLst/>
            <a:rect l="l" t="t" r="r" b="b"/>
            <a:pathLst>
              <a:path w="539114" h="457835">
                <a:moveTo>
                  <a:pt x="420624" y="325119"/>
                </a:moveTo>
                <a:lnTo>
                  <a:pt x="413765" y="329183"/>
                </a:lnTo>
                <a:lnTo>
                  <a:pt x="406780" y="333248"/>
                </a:lnTo>
                <a:lnTo>
                  <a:pt x="404494" y="342011"/>
                </a:lnTo>
                <a:lnTo>
                  <a:pt x="471677" y="457326"/>
                </a:lnTo>
                <a:lnTo>
                  <a:pt x="488473" y="428498"/>
                </a:lnTo>
                <a:lnTo>
                  <a:pt x="457200" y="428498"/>
                </a:lnTo>
                <a:lnTo>
                  <a:pt x="457200" y="375103"/>
                </a:lnTo>
                <a:lnTo>
                  <a:pt x="433450" y="334390"/>
                </a:lnTo>
                <a:lnTo>
                  <a:pt x="429513" y="327406"/>
                </a:lnTo>
                <a:lnTo>
                  <a:pt x="420624" y="325119"/>
                </a:lnTo>
                <a:close/>
              </a:path>
              <a:path w="539114" h="457835">
                <a:moveTo>
                  <a:pt x="457200" y="375103"/>
                </a:moveTo>
                <a:lnTo>
                  <a:pt x="457200" y="428498"/>
                </a:lnTo>
                <a:lnTo>
                  <a:pt x="486155" y="428498"/>
                </a:lnTo>
                <a:lnTo>
                  <a:pt x="486155" y="421258"/>
                </a:lnTo>
                <a:lnTo>
                  <a:pt x="459231" y="421258"/>
                </a:lnTo>
                <a:lnTo>
                  <a:pt x="471677" y="399922"/>
                </a:lnTo>
                <a:lnTo>
                  <a:pt x="457200" y="375103"/>
                </a:lnTo>
                <a:close/>
              </a:path>
              <a:path w="539114" h="457835">
                <a:moveTo>
                  <a:pt x="522731" y="325119"/>
                </a:moveTo>
                <a:lnTo>
                  <a:pt x="513841" y="327406"/>
                </a:lnTo>
                <a:lnTo>
                  <a:pt x="509904" y="334390"/>
                </a:lnTo>
                <a:lnTo>
                  <a:pt x="486155" y="375103"/>
                </a:lnTo>
                <a:lnTo>
                  <a:pt x="486155" y="428498"/>
                </a:lnTo>
                <a:lnTo>
                  <a:pt x="488473" y="428498"/>
                </a:lnTo>
                <a:lnTo>
                  <a:pt x="538861" y="342011"/>
                </a:lnTo>
                <a:lnTo>
                  <a:pt x="536575" y="333248"/>
                </a:lnTo>
                <a:lnTo>
                  <a:pt x="529589" y="329183"/>
                </a:lnTo>
                <a:lnTo>
                  <a:pt x="522731" y="325119"/>
                </a:lnTo>
                <a:close/>
              </a:path>
              <a:path w="539114" h="457835">
                <a:moveTo>
                  <a:pt x="471677" y="399922"/>
                </a:moveTo>
                <a:lnTo>
                  <a:pt x="459231" y="421258"/>
                </a:lnTo>
                <a:lnTo>
                  <a:pt x="484124" y="421258"/>
                </a:lnTo>
                <a:lnTo>
                  <a:pt x="471677" y="399922"/>
                </a:lnTo>
                <a:close/>
              </a:path>
              <a:path w="539114" h="457835">
                <a:moveTo>
                  <a:pt x="486155" y="375103"/>
                </a:moveTo>
                <a:lnTo>
                  <a:pt x="471677" y="399922"/>
                </a:lnTo>
                <a:lnTo>
                  <a:pt x="484124" y="421258"/>
                </a:lnTo>
                <a:lnTo>
                  <a:pt x="486155" y="421258"/>
                </a:lnTo>
                <a:lnTo>
                  <a:pt x="486155" y="375103"/>
                </a:lnTo>
                <a:close/>
              </a:path>
              <a:path w="539114" h="457835">
                <a:moveTo>
                  <a:pt x="457200" y="228600"/>
                </a:moveTo>
                <a:lnTo>
                  <a:pt x="457200" y="375103"/>
                </a:lnTo>
                <a:lnTo>
                  <a:pt x="471677" y="399922"/>
                </a:lnTo>
                <a:lnTo>
                  <a:pt x="486155" y="375103"/>
                </a:lnTo>
                <a:lnTo>
                  <a:pt x="486155" y="243077"/>
                </a:lnTo>
                <a:lnTo>
                  <a:pt x="471677" y="243077"/>
                </a:lnTo>
                <a:lnTo>
                  <a:pt x="457200" y="228600"/>
                </a:lnTo>
                <a:close/>
              </a:path>
              <a:path w="539114" h="457835">
                <a:moveTo>
                  <a:pt x="28955" y="0"/>
                </a:moveTo>
                <a:lnTo>
                  <a:pt x="0" y="0"/>
                </a:lnTo>
                <a:lnTo>
                  <a:pt x="0" y="236600"/>
                </a:lnTo>
                <a:lnTo>
                  <a:pt x="6476" y="243077"/>
                </a:lnTo>
                <a:lnTo>
                  <a:pt x="457200" y="243077"/>
                </a:lnTo>
                <a:lnTo>
                  <a:pt x="457200" y="228600"/>
                </a:lnTo>
                <a:lnTo>
                  <a:pt x="28955" y="228600"/>
                </a:lnTo>
                <a:lnTo>
                  <a:pt x="14477" y="214121"/>
                </a:lnTo>
                <a:lnTo>
                  <a:pt x="28955" y="214121"/>
                </a:lnTo>
                <a:lnTo>
                  <a:pt x="28955" y="0"/>
                </a:lnTo>
                <a:close/>
              </a:path>
              <a:path w="539114" h="457835">
                <a:moveTo>
                  <a:pt x="479678" y="214121"/>
                </a:moveTo>
                <a:lnTo>
                  <a:pt x="28955" y="214121"/>
                </a:lnTo>
                <a:lnTo>
                  <a:pt x="28955" y="228600"/>
                </a:lnTo>
                <a:lnTo>
                  <a:pt x="457200" y="228600"/>
                </a:lnTo>
                <a:lnTo>
                  <a:pt x="471677" y="243077"/>
                </a:lnTo>
                <a:lnTo>
                  <a:pt x="486155" y="243077"/>
                </a:lnTo>
                <a:lnTo>
                  <a:pt x="486155" y="220599"/>
                </a:lnTo>
                <a:lnTo>
                  <a:pt x="479678" y="214121"/>
                </a:lnTo>
                <a:close/>
              </a:path>
              <a:path w="539114" h="457835">
                <a:moveTo>
                  <a:pt x="28955" y="214121"/>
                </a:moveTo>
                <a:lnTo>
                  <a:pt x="14477" y="214121"/>
                </a:lnTo>
                <a:lnTo>
                  <a:pt x="28955" y="228600"/>
                </a:lnTo>
                <a:lnTo>
                  <a:pt x="28955" y="214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584575" y="4369689"/>
            <a:ext cx="46450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15" dirty="0">
                <a:solidFill>
                  <a:srgbClr val="FF6600"/>
                </a:solidFill>
                <a:latin typeface="Arial"/>
                <a:cs typeface="Arial"/>
              </a:rPr>
              <a:t>Vegetative </a:t>
            </a:r>
            <a:r>
              <a:rPr sz="2000" b="1" dirty="0">
                <a:solidFill>
                  <a:srgbClr val="FF6600"/>
                </a:solidFill>
                <a:latin typeface="Arial"/>
                <a:cs typeface="Arial"/>
              </a:rPr>
              <a:t>Parts  </a:t>
            </a:r>
            <a:r>
              <a:rPr sz="2000" b="1" spc="-5" dirty="0">
                <a:solidFill>
                  <a:srgbClr val="FF6600"/>
                </a:solidFill>
                <a:latin typeface="Arial"/>
                <a:cs typeface="Arial"/>
              </a:rPr>
              <a:t>Reproductive</a:t>
            </a:r>
            <a:r>
              <a:rPr sz="2000" b="1" spc="-50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6600"/>
                </a:solidFill>
                <a:latin typeface="Arial"/>
                <a:cs typeface="Arial"/>
              </a:rPr>
              <a:t>Parts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91200" y="44958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13175" y="4978984"/>
            <a:ext cx="152273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0960">
              <a:lnSpc>
                <a:spcPct val="100000"/>
              </a:lnSpc>
              <a:spcBef>
                <a:spcPts val="105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Promote  Nutrition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  Growth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Root,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Stem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,  Leaves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5628" y="4902784"/>
            <a:ext cx="154178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Responsible  for  Reprodu</a:t>
            </a:r>
            <a:r>
              <a:rPr sz="2000" spc="10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tion</a:t>
            </a:r>
            <a:endParaRPr sz="2000">
              <a:latin typeface="Arial"/>
              <a:cs typeface="Arial"/>
            </a:endParaRPr>
          </a:p>
          <a:p>
            <a:pPr marL="102235" indent="-90170">
              <a:lnSpc>
                <a:spcPct val="100000"/>
              </a:lnSpc>
              <a:spcBef>
                <a:spcPts val="5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Flowers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9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orphology of Flowering Plants Class 11 Notes Download in P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228600"/>
            <a:ext cx="8759825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381000"/>
            <a:ext cx="8277225" cy="5943600"/>
            <a:chOff x="228600" y="381000"/>
            <a:chExt cx="8277225" cy="5943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400" y="3429000"/>
              <a:ext cx="4503420" cy="28956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762000"/>
              <a:ext cx="3779520" cy="2743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381000"/>
              <a:ext cx="3933444" cy="2667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4540" y="17780"/>
            <a:ext cx="3726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CC"/>
                </a:solidFill>
                <a:latin typeface="Comic Sans MS"/>
                <a:cs typeface="Comic Sans MS"/>
              </a:rPr>
              <a:t>PARTS </a:t>
            </a:r>
            <a:r>
              <a:rPr sz="2400" b="1" spc="-5" dirty="0">
                <a:solidFill>
                  <a:srgbClr val="0000CC"/>
                </a:solidFill>
                <a:latin typeface="Comic Sans MS"/>
                <a:cs typeface="Comic Sans MS"/>
              </a:rPr>
              <a:t>OF </a:t>
            </a:r>
            <a:r>
              <a:rPr sz="2400" b="1" dirty="0">
                <a:solidFill>
                  <a:srgbClr val="0000CC"/>
                </a:solidFill>
                <a:latin typeface="Comic Sans MS"/>
                <a:cs typeface="Comic Sans MS"/>
              </a:rPr>
              <a:t>A FOLIAGE</a:t>
            </a:r>
            <a:r>
              <a:rPr sz="2400" b="1" spc="-90" dirty="0">
                <a:solidFill>
                  <a:srgbClr val="0000CC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0000CC"/>
                </a:solidFill>
                <a:latin typeface="Comic Sans MS"/>
                <a:cs typeface="Comic Sans MS"/>
              </a:rPr>
              <a:t>: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740" y="3679317"/>
            <a:ext cx="2795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mtClean="0">
                <a:latin typeface="Comic Sans MS"/>
                <a:cs typeface="Comic Sans MS"/>
              </a:rPr>
              <a:t>PETIO</a:t>
            </a:r>
            <a:r>
              <a:rPr sz="1800" b="1" spc="5" smtClean="0">
                <a:latin typeface="Comic Sans MS"/>
                <a:cs typeface="Comic Sans MS"/>
              </a:rPr>
              <a:t>L</a:t>
            </a:r>
            <a:r>
              <a:rPr sz="1800" b="1" smtClean="0">
                <a:latin typeface="Comic Sans MS"/>
                <a:cs typeface="Comic Sans MS"/>
              </a:rPr>
              <a:t>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8028" y="2459863"/>
            <a:ext cx="2471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smtClean="0">
                <a:latin typeface="Comic Sans MS"/>
                <a:cs typeface="Comic Sans MS"/>
              </a:rPr>
              <a:t>LAMINA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3400" y="6324600"/>
            <a:ext cx="3114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LEAF </a:t>
            </a:r>
            <a:r>
              <a:rPr sz="1800" b="1" spc="-5">
                <a:latin typeface="Comic Sans MS"/>
                <a:cs typeface="Comic Sans MS"/>
              </a:rPr>
              <a:t>BASE</a:t>
            </a:r>
            <a:r>
              <a:rPr sz="1800" b="1" spc="-130">
                <a:latin typeface="Comic Sans MS"/>
                <a:cs typeface="Comic Sans MS"/>
              </a:rPr>
              <a:t> 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The Parts of Leaves in the Angiosper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238124"/>
            <a:ext cx="4264025" cy="4867276"/>
          </a:xfrm>
          <a:prstGeom prst="rect">
            <a:avLst/>
          </a:prstGeom>
          <a:noFill/>
        </p:spPr>
      </p:pic>
      <p:pic>
        <p:nvPicPr>
          <p:cNvPr id="128004" name="Picture 4" descr="Science Source - Leaf Ven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1" y="304800"/>
            <a:ext cx="42672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169875"/>
            <a:ext cx="369442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36C09"/>
                </a:solidFill>
                <a:latin typeface="Comic Sans MS"/>
                <a:cs typeface="Comic Sans MS"/>
              </a:rPr>
              <a:t>TYPES </a:t>
            </a:r>
            <a:r>
              <a:rPr sz="2400" b="1" spc="-5" dirty="0">
                <a:solidFill>
                  <a:srgbClr val="E36C09"/>
                </a:solidFill>
                <a:latin typeface="Comic Sans MS"/>
                <a:cs typeface="Comic Sans MS"/>
              </a:rPr>
              <a:t>OF </a:t>
            </a:r>
            <a:r>
              <a:rPr sz="2400" b="1" dirty="0">
                <a:solidFill>
                  <a:srgbClr val="E36C09"/>
                </a:solidFill>
                <a:latin typeface="Comic Sans MS"/>
                <a:cs typeface="Comic Sans MS"/>
              </a:rPr>
              <a:t>VENATION</a:t>
            </a:r>
            <a:r>
              <a:rPr sz="2400" b="1" spc="-65" dirty="0">
                <a:solidFill>
                  <a:srgbClr val="E36C09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E36C09"/>
                </a:solidFill>
                <a:latin typeface="Comic Sans MS"/>
                <a:cs typeface="Comic Sans MS"/>
              </a:rPr>
              <a:t>:</a:t>
            </a:r>
            <a:endParaRPr sz="24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461" y="685800"/>
            <a:ext cx="8792307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What kind of leaf venation does a tap root have? - Quo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4582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73152"/>
            <a:ext cx="8001000" cy="6556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ound leaves : (a) pinnately compound leaf (b) palmately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76200"/>
            <a:ext cx="4645025" cy="6629400"/>
          </a:xfrm>
          <a:prstGeom prst="rect">
            <a:avLst/>
          </a:prstGeom>
          <a:noFill/>
        </p:spPr>
      </p:pic>
      <p:pic>
        <p:nvPicPr>
          <p:cNvPr id="1028" name="Picture 4" descr="Reference p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1100" y="152401"/>
            <a:ext cx="39243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40" y="17780"/>
            <a:ext cx="4784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6600"/>
                </a:solidFill>
                <a:latin typeface="Comic Sans MS"/>
                <a:cs typeface="Comic Sans MS"/>
              </a:rPr>
              <a:t>MODIFICATIONS OF</a:t>
            </a:r>
            <a:r>
              <a:rPr sz="2400" b="1" spc="-35" dirty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sz="2400" b="1" dirty="0">
                <a:solidFill>
                  <a:srgbClr val="FF6600"/>
                </a:solidFill>
                <a:latin typeface="Comic Sans MS"/>
                <a:cs typeface="Comic Sans MS"/>
              </a:rPr>
              <a:t>LEAVES:</a:t>
            </a:r>
            <a:endParaRPr sz="24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609600"/>
            <a:ext cx="3962400" cy="23332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67200" y="414527"/>
            <a:ext cx="4876800" cy="6443980"/>
            <a:chOff x="4267200" y="414527"/>
            <a:chExt cx="4876800" cy="64439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5800" y="414527"/>
              <a:ext cx="4648200" cy="27401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7200" y="3136391"/>
              <a:ext cx="4876800" cy="372160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4800" y="3200400"/>
            <a:ext cx="3733800" cy="34183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64540" y="2536063"/>
            <a:ext cx="158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omic Sans MS"/>
                <a:cs typeface="Comic Sans MS"/>
              </a:rPr>
              <a:t>LEAF</a:t>
            </a:r>
            <a:r>
              <a:rPr sz="1800" b="1" spc="-10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omic Sans MS"/>
                <a:cs typeface="Comic Sans MS"/>
              </a:rPr>
              <a:t>SPINES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3228" y="2382139"/>
            <a:ext cx="1859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LEAF</a:t>
            </a:r>
            <a:r>
              <a:rPr sz="1800" b="1" spc="-475" dirty="0">
                <a:latin typeface="Comic Sans MS"/>
                <a:cs typeface="Comic Sans MS"/>
              </a:rPr>
              <a:t> </a:t>
            </a:r>
            <a:r>
              <a:rPr sz="1800" b="1" dirty="0">
                <a:latin typeface="Comic Sans MS"/>
                <a:cs typeface="Comic Sans MS"/>
              </a:rPr>
              <a:t>TENDRILS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6939" y="5964123"/>
            <a:ext cx="1490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LEAF</a:t>
            </a:r>
            <a:r>
              <a:rPr sz="1800" b="1" spc="-459" dirty="0">
                <a:latin typeface="Comic Sans MS"/>
                <a:cs typeface="Comic Sans MS"/>
              </a:rPr>
              <a:t> </a:t>
            </a:r>
            <a:r>
              <a:rPr sz="1800" b="1" spc="-5" dirty="0">
                <a:latin typeface="Comic Sans MS"/>
                <a:cs typeface="Comic Sans MS"/>
              </a:rPr>
              <a:t>HOOKS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85229" y="5889447"/>
            <a:ext cx="1370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PHYLL</a:t>
            </a:r>
            <a:r>
              <a:rPr sz="1800" b="1" spc="5" dirty="0">
                <a:latin typeface="Comic Sans MS"/>
                <a:cs typeface="Comic Sans MS"/>
              </a:rPr>
              <a:t>O</a:t>
            </a:r>
            <a:r>
              <a:rPr sz="1800" b="1" dirty="0">
                <a:latin typeface="Comic Sans MS"/>
                <a:cs typeface="Comic Sans MS"/>
              </a:rPr>
              <a:t>DES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9194" y="469138"/>
            <a:ext cx="20415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CEADA"/>
                </a:solidFill>
                <a:latin typeface="Comic Sans MS"/>
                <a:cs typeface="Comic Sans MS"/>
              </a:rPr>
              <a:t>FLOWERS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9067800" cy="6629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2445" y="23875"/>
            <a:ext cx="8631555" cy="65992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SOME </a:t>
            </a:r>
            <a:r>
              <a:rPr sz="2400" spc="-20" dirty="0">
                <a:latin typeface="Times New Roman"/>
                <a:cs typeface="Times New Roman"/>
              </a:rPr>
              <a:t>INFORMATION</a:t>
            </a:r>
            <a:r>
              <a:rPr sz="2400" spc="-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Study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external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Structure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Plants::”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External</a:t>
            </a:r>
            <a:r>
              <a:rPr sz="2400" spc="-1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Morphology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Study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internal Structure of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Plants:”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Internal</a:t>
            </a:r>
            <a:r>
              <a:rPr sz="2400" spc="-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Morphology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ABOUT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ROOTS:</a:t>
            </a:r>
            <a:endParaRPr sz="2400">
              <a:latin typeface="Times New Roman"/>
              <a:cs typeface="Times New Roman"/>
            </a:endParaRPr>
          </a:p>
          <a:p>
            <a:pPr marL="12700" marR="2209800">
              <a:lnSpc>
                <a:spcPct val="100000"/>
              </a:lnSpc>
            </a:pPr>
            <a:r>
              <a:rPr sz="2400" dirty="0">
                <a:solidFill>
                  <a:srgbClr val="00AF50"/>
                </a:solidFill>
                <a:latin typeface="Times New Roman"/>
                <a:cs typeface="Times New Roman"/>
              </a:rPr>
              <a:t>Positively Geotropic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: grows downwards  </a:t>
            </a:r>
            <a:r>
              <a:rPr sz="2400" dirty="0">
                <a:solidFill>
                  <a:srgbClr val="92D050"/>
                </a:solidFill>
                <a:latin typeface="Times New Roman"/>
                <a:cs typeface="Times New Roman"/>
              </a:rPr>
              <a:t>Negatively Phototropic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: away from</a:t>
            </a:r>
            <a:r>
              <a:rPr sz="2400" spc="-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light  </a:t>
            </a:r>
            <a:r>
              <a:rPr sz="2400" dirty="0">
                <a:solidFill>
                  <a:srgbClr val="00AFEF"/>
                </a:solidFill>
                <a:latin typeface="Times New Roman"/>
                <a:cs typeface="Times New Roman"/>
              </a:rPr>
              <a:t>Postively Hydrotropic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:towards water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Don’t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have Nodes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Internodes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BD122E"/>
                </a:solidFill>
                <a:latin typeface="Times New Roman"/>
                <a:cs typeface="Times New Roman"/>
              </a:rPr>
              <a:t>FUNCTIONS:</a:t>
            </a:r>
            <a:endParaRPr sz="24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Fixation</a:t>
            </a:r>
            <a:endParaRPr sz="2400">
              <a:latin typeface="Times New Roman"/>
              <a:cs typeface="Times New Roman"/>
            </a:endParaRPr>
          </a:p>
          <a:p>
            <a:pPr marL="149860" indent="-137160">
              <a:lnSpc>
                <a:spcPct val="100000"/>
              </a:lnSpc>
              <a:buSzPct val="95000"/>
              <a:buFont typeface="Arial"/>
              <a:buChar char="•"/>
              <a:tabLst>
                <a:tab pos="14986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Anchorage (hold to</a:t>
            </a:r>
            <a:r>
              <a:rPr sz="24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soil)</a:t>
            </a:r>
            <a:endParaRPr sz="24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Nutrition( pass</a:t>
            </a:r>
            <a:r>
              <a:rPr sz="24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nutrients)</a:t>
            </a:r>
            <a:endParaRPr sz="24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Gas Exchanger( soil to</a:t>
            </a:r>
            <a:r>
              <a:rPr sz="24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plant)</a:t>
            </a:r>
            <a:endParaRPr sz="24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Food storer (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become</a:t>
            </a:r>
            <a:r>
              <a:rPr sz="24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swollen)</a:t>
            </a:r>
            <a:endParaRPr sz="24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spcBef>
                <a:spcPts val="5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Food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manufacturer</a:t>
            </a:r>
            <a:endParaRPr sz="2400">
              <a:latin typeface="Times New Roman"/>
              <a:cs typeface="Times New Roman"/>
            </a:endParaRPr>
          </a:p>
          <a:p>
            <a:pPr marL="102235" indent="-90170">
              <a:lnSpc>
                <a:spcPct val="100000"/>
              </a:lnSpc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Aerial roots absorb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moisture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4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air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LASSNOTES: Class 11 Notes Biology Form And Functions In Plants No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685800"/>
            <a:ext cx="8531226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EET Biology Notes Morphology of Flowering Plants Inflorescence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7475"/>
            <a:ext cx="8915400" cy="651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827" y="152434"/>
            <a:ext cx="7564755" cy="149576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33598"/>
            <a:ext cx="5105400" cy="4724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200" y="2133598"/>
            <a:ext cx="3733800" cy="47243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8340" y="2152015"/>
            <a:ext cx="1737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AFEF"/>
                </a:solidFill>
                <a:latin typeface="Comic Sans MS"/>
                <a:cs typeface="Comic Sans MS"/>
              </a:rPr>
              <a:t>RACEMOSE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9428" y="6419494"/>
            <a:ext cx="13246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AFEF"/>
                </a:solidFill>
                <a:latin typeface="Comic Sans MS"/>
                <a:cs typeface="Comic Sans MS"/>
              </a:rPr>
              <a:t>CYMO</a:t>
            </a:r>
            <a:r>
              <a:rPr sz="2400" b="1" spc="5" dirty="0">
                <a:solidFill>
                  <a:srgbClr val="00AFEF"/>
                </a:solidFill>
                <a:latin typeface="Comic Sans MS"/>
                <a:cs typeface="Comic Sans MS"/>
              </a:rPr>
              <a:t>S</a:t>
            </a:r>
            <a:r>
              <a:rPr sz="2400" b="1" dirty="0">
                <a:solidFill>
                  <a:srgbClr val="00AFEF"/>
                </a:solidFill>
                <a:latin typeface="Comic Sans MS"/>
                <a:cs typeface="Comic Sans MS"/>
              </a:rPr>
              <a:t>E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3969" y="497840"/>
            <a:ext cx="65627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Inflorescences: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829550" cy="3539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In the </a:t>
            </a:r>
            <a:r>
              <a:rPr sz="3200" b="1" dirty="0">
                <a:latin typeface="Arial"/>
                <a:cs typeface="Arial"/>
              </a:rPr>
              <a:t>racemose </a:t>
            </a:r>
            <a:r>
              <a:rPr sz="3200" dirty="0">
                <a:latin typeface="Arial"/>
                <a:cs typeface="Arial"/>
              </a:rPr>
              <a:t>group, </a:t>
            </a:r>
            <a:r>
              <a:rPr sz="3200" spc="-5" dirty="0">
                <a:latin typeface="Arial"/>
                <a:cs typeface="Arial"/>
              </a:rPr>
              <a:t>the florets, </a:t>
            </a:r>
            <a:r>
              <a:rPr sz="3200" spc="-10" dirty="0">
                <a:latin typeface="Arial"/>
                <a:cs typeface="Arial"/>
              </a:rPr>
              <a:t>which 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individual flowers in </a:t>
            </a:r>
            <a:r>
              <a:rPr sz="3200" dirty="0">
                <a:latin typeface="Arial"/>
                <a:cs typeface="Arial"/>
              </a:rPr>
              <a:t>an inflorescence,  bloom </a:t>
            </a:r>
            <a:r>
              <a:rPr sz="3200" spc="-5" dirty="0">
                <a:latin typeface="Arial"/>
                <a:cs typeface="Arial"/>
              </a:rPr>
              <a:t>from the bottom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the stem </a:t>
            </a:r>
            <a:r>
              <a:rPr sz="3200" dirty="0">
                <a:latin typeface="Arial"/>
                <a:cs typeface="Arial"/>
              </a:rPr>
              <a:t>and  progress </a:t>
            </a:r>
            <a:r>
              <a:rPr sz="3200" spc="-5" dirty="0">
                <a:latin typeface="Arial"/>
                <a:cs typeface="Arial"/>
              </a:rPr>
              <a:t>toward the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top.</a:t>
            </a:r>
            <a:endParaRPr sz="3200">
              <a:latin typeface="Arial"/>
              <a:cs typeface="Arial"/>
            </a:endParaRPr>
          </a:p>
          <a:p>
            <a:pPr marL="355600" marR="902335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Some examples of racemose  inflorescence include spike, raceme,  corymb, umbel, and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head.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3969" y="497840"/>
            <a:ext cx="65627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Inflorescences: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90040"/>
            <a:ext cx="7160260" cy="286014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A spike </a:t>
            </a:r>
            <a:r>
              <a:rPr sz="2800" spc="-5" dirty="0">
                <a:latin typeface="Arial"/>
                <a:cs typeface="Arial"/>
              </a:rPr>
              <a:t>is an  inflorescence in which  </a:t>
            </a:r>
            <a:r>
              <a:rPr sz="2800" dirty="0">
                <a:latin typeface="Arial"/>
                <a:cs typeface="Arial"/>
              </a:rPr>
              <a:t>many stemless </a:t>
            </a:r>
            <a:r>
              <a:rPr sz="2800" spc="-5" dirty="0">
                <a:latin typeface="Arial"/>
                <a:cs typeface="Arial"/>
              </a:rPr>
              <a:t>florets  </a:t>
            </a:r>
            <a:r>
              <a:rPr sz="2800" dirty="0">
                <a:latin typeface="Arial"/>
                <a:cs typeface="Arial"/>
              </a:rPr>
              <a:t>are </a:t>
            </a:r>
            <a:r>
              <a:rPr sz="2800" spc="-5" dirty="0">
                <a:latin typeface="Arial"/>
                <a:cs typeface="Arial"/>
              </a:rPr>
              <a:t>attached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an  elongated flower stem  or peduncle, an  example being  gladiolus.</a:t>
            </a:r>
            <a:endParaRPr sz="2800">
              <a:latin typeface="Arial"/>
              <a:cs typeface="Arial"/>
            </a:endParaRPr>
          </a:p>
          <a:p>
            <a:pPr marL="355600" marR="80010" indent="-342900">
              <a:lnSpc>
                <a:spcPct val="90000"/>
              </a:lnSpc>
              <a:spcBef>
                <a:spcPts val="68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A raceme </a:t>
            </a:r>
            <a:r>
              <a:rPr sz="2800" spc="-5" dirty="0">
                <a:latin typeface="Arial"/>
                <a:cs typeface="Arial"/>
              </a:rPr>
              <a:t>is </a:t>
            </a:r>
            <a:r>
              <a:rPr sz="2800" dirty="0">
                <a:latin typeface="Arial"/>
                <a:cs typeface="Arial"/>
              </a:rPr>
              <a:t>similar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  a spike </a:t>
            </a:r>
            <a:r>
              <a:rPr sz="2800" spc="-10" dirty="0">
                <a:latin typeface="Arial"/>
                <a:cs typeface="Arial"/>
              </a:rPr>
              <a:t>except </a:t>
            </a:r>
            <a:r>
              <a:rPr sz="2800" spc="-5" dirty="0">
                <a:latin typeface="Arial"/>
                <a:cs typeface="Arial"/>
              </a:rPr>
              <a:t>the  florets </a:t>
            </a:r>
            <a:r>
              <a:rPr sz="2800" dirty="0">
                <a:latin typeface="Arial"/>
                <a:cs typeface="Arial"/>
              </a:rPr>
              <a:t>are </a:t>
            </a:r>
            <a:r>
              <a:rPr sz="2800" spc="-5" dirty="0">
                <a:latin typeface="Arial"/>
                <a:cs typeface="Arial"/>
              </a:rPr>
              <a:t>borne on  </a:t>
            </a:r>
            <a:r>
              <a:rPr sz="2800" dirty="0">
                <a:latin typeface="Arial"/>
                <a:cs typeface="Arial"/>
              </a:rPr>
              <a:t>small stems </a:t>
            </a:r>
            <a:r>
              <a:rPr sz="2800" spc="-5" dirty="0">
                <a:latin typeface="Arial"/>
                <a:cs typeface="Arial"/>
              </a:rPr>
              <a:t>attached 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the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peduncle.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38200" y="14427"/>
            <a:ext cx="9753600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8970" marR="5080" indent="-1906270" algn="ctr">
              <a:lnSpc>
                <a:spcPct val="100000"/>
              </a:lnSpc>
              <a:spcBef>
                <a:spcPts val="100"/>
              </a:spcBef>
            </a:pPr>
            <a:r>
              <a:rPr sz="5100" spc="-10" dirty="0"/>
              <a:t>Types </a:t>
            </a:r>
            <a:r>
              <a:rPr sz="5100" spc="-5" dirty="0"/>
              <a:t>of</a:t>
            </a:r>
            <a:r>
              <a:rPr sz="5100" spc="-80" dirty="0"/>
              <a:t> </a:t>
            </a:r>
            <a:r>
              <a:rPr sz="5100" spc="-5"/>
              <a:t>Inflorescence  </a:t>
            </a:r>
            <a:endParaRPr sz="5100"/>
          </a:p>
        </p:txBody>
      </p:sp>
      <p:sp>
        <p:nvSpPr>
          <p:cNvPr id="3" name="object 3"/>
          <p:cNvSpPr txBox="1"/>
          <p:nvPr/>
        </p:nvSpPr>
        <p:spPr>
          <a:xfrm>
            <a:off x="535940" y="1576070"/>
            <a:ext cx="7639050" cy="41402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5600" marR="5080" indent="-342900" algn="just">
              <a:lnSpc>
                <a:spcPct val="90000"/>
              </a:lnSpc>
              <a:spcBef>
                <a:spcPts val="540"/>
              </a:spcBef>
              <a:buFont typeface="Arial"/>
              <a:buChar char="•"/>
              <a:tabLst>
                <a:tab pos="355600" algn="l"/>
                <a:tab pos="2257425" algn="l"/>
                <a:tab pos="2493010" algn="l"/>
                <a:tab pos="2545080" algn="l"/>
                <a:tab pos="4394835" algn="l"/>
                <a:tab pos="5201920" algn="l"/>
              </a:tabLst>
            </a:pPr>
            <a:r>
              <a:rPr sz="37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Raceme</a:t>
            </a:r>
            <a:r>
              <a:rPr sz="3700" b="1" spc="-10" dirty="0">
                <a:latin typeface="Arial"/>
                <a:cs typeface="Arial"/>
              </a:rPr>
              <a:t> </a:t>
            </a:r>
            <a:r>
              <a:rPr sz="3700" dirty="0">
                <a:latin typeface="Arial"/>
                <a:cs typeface="Arial"/>
              </a:rPr>
              <a:t>– </a:t>
            </a:r>
            <a:r>
              <a:rPr sz="3700" spc="-10" dirty="0">
                <a:latin typeface="Arial"/>
                <a:cs typeface="Arial"/>
              </a:rPr>
              <a:t>inflorescence with the  flowers single </a:t>
            </a:r>
            <a:r>
              <a:rPr sz="3700" spc="-5" dirty="0">
                <a:latin typeface="Arial"/>
                <a:cs typeface="Arial"/>
              </a:rPr>
              <a:t>on </a:t>
            </a:r>
            <a:r>
              <a:rPr sz="3700" spc="-10" dirty="0">
                <a:latin typeface="Arial"/>
                <a:cs typeface="Arial"/>
              </a:rPr>
              <a:t>pedicels </a:t>
            </a:r>
            <a:r>
              <a:rPr sz="3700" spc="-5" dirty="0">
                <a:latin typeface="Arial"/>
                <a:cs typeface="Arial"/>
              </a:rPr>
              <a:t>(stems)  </a:t>
            </a:r>
            <a:r>
              <a:rPr sz="3700" spc="-10" dirty="0">
                <a:latin typeface="Arial"/>
                <a:cs typeface="Arial"/>
              </a:rPr>
              <a:t>arranged		along </a:t>
            </a:r>
            <a:r>
              <a:rPr sz="3700" spc="-5" dirty="0">
                <a:latin typeface="Arial"/>
                <a:cs typeface="Arial"/>
              </a:rPr>
              <a:t>an </a:t>
            </a:r>
            <a:r>
              <a:rPr sz="3700" spc="-10" dirty="0">
                <a:latin typeface="Arial"/>
                <a:cs typeface="Arial"/>
              </a:rPr>
              <a:t>elongated</a:t>
            </a:r>
            <a:r>
              <a:rPr sz="3700" spc="-70" dirty="0">
                <a:latin typeface="Arial"/>
                <a:cs typeface="Arial"/>
              </a:rPr>
              <a:t> </a:t>
            </a:r>
            <a:r>
              <a:rPr sz="3700" spc="-5" dirty="0">
                <a:latin typeface="Arial"/>
                <a:cs typeface="Arial"/>
              </a:rPr>
              <a:t>stem  (rachis </a:t>
            </a:r>
            <a:r>
              <a:rPr sz="3700" dirty="0">
                <a:latin typeface="Arial"/>
                <a:cs typeface="Arial"/>
              </a:rPr>
              <a:t>– </a:t>
            </a:r>
            <a:r>
              <a:rPr sz="3700" spc="-5" dirty="0">
                <a:latin typeface="Arial"/>
                <a:cs typeface="Arial"/>
              </a:rPr>
              <a:t>this</a:t>
            </a:r>
            <a:r>
              <a:rPr sz="3700" spc="-10" dirty="0">
                <a:latin typeface="Arial"/>
                <a:cs typeface="Arial"/>
              </a:rPr>
              <a:t> </a:t>
            </a:r>
            <a:r>
              <a:rPr sz="3700" spc="-5" dirty="0">
                <a:latin typeface="Arial"/>
                <a:cs typeface="Arial"/>
              </a:rPr>
              <a:t>is</a:t>
            </a:r>
            <a:r>
              <a:rPr sz="3700" dirty="0">
                <a:latin typeface="Arial"/>
                <a:cs typeface="Arial"/>
              </a:rPr>
              <a:t> </a:t>
            </a:r>
            <a:r>
              <a:rPr sz="3700" spc="-10" dirty="0">
                <a:latin typeface="Arial"/>
                <a:cs typeface="Arial"/>
              </a:rPr>
              <a:t>the	</a:t>
            </a:r>
            <a:r>
              <a:rPr sz="3700" spc="-5" dirty="0">
                <a:latin typeface="Arial"/>
                <a:cs typeface="Arial"/>
              </a:rPr>
              <a:t>stem </a:t>
            </a:r>
            <a:r>
              <a:rPr sz="3700" spc="-10" dirty="0">
                <a:latin typeface="Arial"/>
                <a:cs typeface="Arial"/>
              </a:rPr>
              <a:t>that is  between	the</a:t>
            </a:r>
            <a:r>
              <a:rPr sz="3700" spc="-5" dirty="0">
                <a:latin typeface="Arial"/>
                <a:cs typeface="Arial"/>
              </a:rPr>
              <a:t> </a:t>
            </a:r>
            <a:r>
              <a:rPr sz="3700" spc="-10" dirty="0">
                <a:latin typeface="Arial"/>
                <a:cs typeface="Arial"/>
              </a:rPr>
              <a:t>flowers)</a:t>
            </a:r>
            <a:r>
              <a:rPr sz="3700" spc="15" dirty="0">
                <a:latin typeface="Arial"/>
                <a:cs typeface="Arial"/>
              </a:rPr>
              <a:t> </a:t>
            </a:r>
            <a:r>
              <a:rPr sz="3700" dirty="0">
                <a:latin typeface="Arial"/>
                <a:cs typeface="Arial"/>
              </a:rPr>
              <a:t>–	</a:t>
            </a:r>
            <a:r>
              <a:rPr sz="3700" spc="-10" dirty="0">
                <a:latin typeface="Arial"/>
                <a:cs typeface="Arial"/>
              </a:rPr>
              <a:t>alternate </a:t>
            </a:r>
            <a:r>
              <a:rPr sz="3700" dirty="0">
                <a:latin typeface="Arial"/>
                <a:cs typeface="Arial"/>
              </a:rPr>
              <a:t>–  </a:t>
            </a:r>
            <a:r>
              <a:rPr sz="3700" spc="-10" dirty="0">
                <a:latin typeface="Arial"/>
                <a:cs typeface="Arial"/>
              </a:rPr>
              <a:t>oldest</a:t>
            </a:r>
            <a:r>
              <a:rPr sz="3700" spc="10" dirty="0">
                <a:latin typeface="Arial"/>
                <a:cs typeface="Arial"/>
              </a:rPr>
              <a:t> </a:t>
            </a:r>
            <a:r>
              <a:rPr sz="3700" spc="-5" dirty="0">
                <a:latin typeface="Arial"/>
                <a:cs typeface="Arial"/>
              </a:rPr>
              <a:t>are		at the bottom </a:t>
            </a:r>
            <a:r>
              <a:rPr sz="3700" spc="-10" dirty="0">
                <a:latin typeface="Arial"/>
                <a:cs typeface="Arial"/>
              </a:rPr>
              <a:t>and </a:t>
            </a:r>
            <a:r>
              <a:rPr sz="3700" spc="-5" dirty="0">
                <a:latin typeface="Arial"/>
                <a:cs typeface="Arial"/>
              </a:rPr>
              <a:t>the  </a:t>
            </a:r>
            <a:r>
              <a:rPr sz="3700" spc="-10" dirty="0">
                <a:latin typeface="Arial"/>
                <a:cs typeface="Arial"/>
              </a:rPr>
              <a:t>youngest </a:t>
            </a:r>
            <a:r>
              <a:rPr sz="3700" spc="-5" dirty="0">
                <a:latin typeface="Arial"/>
                <a:cs typeface="Arial"/>
              </a:rPr>
              <a:t>are at the </a:t>
            </a:r>
            <a:r>
              <a:rPr sz="3700" spc="-10" dirty="0">
                <a:latin typeface="Arial"/>
                <a:cs typeface="Arial"/>
              </a:rPr>
              <a:t>top. Ex:  snapdragon,</a:t>
            </a:r>
            <a:r>
              <a:rPr sz="3700" spc="-15" dirty="0">
                <a:latin typeface="Arial"/>
                <a:cs typeface="Arial"/>
              </a:rPr>
              <a:t> </a:t>
            </a:r>
            <a:r>
              <a:rPr sz="3700" spc="-10" dirty="0">
                <a:latin typeface="Arial"/>
                <a:cs typeface="Arial"/>
              </a:rPr>
              <a:t>foxglove</a:t>
            </a:r>
            <a:endParaRPr sz="3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Inflorescence and its Types - Forestry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152400"/>
            <a:ext cx="8759826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4427"/>
            <a:ext cx="8458200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8970" marR="5080" indent="-1906270">
              <a:lnSpc>
                <a:spcPct val="100000"/>
              </a:lnSpc>
              <a:spcBef>
                <a:spcPts val="100"/>
              </a:spcBef>
            </a:pPr>
            <a:r>
              <a:rPr sz="5100" spc="-10" dirty="0"/>
              <a:t>Types </a:t>
            </a:r>
            <a:r>
              <a:rPr sz="5100" spc="-5" dirty="0"/>
              <a:t>of</a:t>
            </a:r>
            <a:r>
              <a:rPr sz="5100" spc="-80" dirty="0"/>
              <a:t> </a:t>
            </a:r>
            <a:r>
              <a:rPr sz="5100" spc="-5"/>
              <a:t>Inflorescence </a:t>
            </a:r>
            <a:endParaRPr sz="5100"/>
          </a:p>
        </p:txBody>
      </p:sp>
      <p:sp>
        <p:nvSpPr>
          <p:cNvPr id="3" name="object 3"/>
          <p:cNvSpPr txBox="1"/>
          <p:nvPr/>
        </p:nvSpPr>
        <p:spPr>
          <a:xfrm>
            <a:off x="535940" y="1576070"/>
            <a:ext cx="7924800" cy="3750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5600" marR="318135" indent="-342900">
              <a:lnSpc>
                <a:spcPct val="90000"/>
              </a:lnSpc>
              <a:spcBef>
                <a:spcPts val="540"/>
              </a:spcBef>
              <a:buFont typeface="Arial"/>
              <a:buChar char="•"/>
              <a:tabLst>
                <a:tab pos="355600" algn="l"/>
                <a:tab pos="1137285" algn="l"/>
                <a:tab pos="1632585" algn="l"/>
              </a:tabLst>
            </a:pPr>
            <a:r>
              <a:rPr sz="37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Spike</a:t>
            </a:r>
            <a:r>
              <a:rPr sz="3700" b="1" spc="-10" dirty="0">
                <a:latin typeface="Arial"/>
                <a:cs typeface="Arial"/>
              </a:rPr>
              <a:t> </a:t>
            </a:r>
            <a:r>
              <a:rPr sz="3700" dirty="0">
                <a:latin typeface="Arial"/>
                <a:cs typeface="Arial"/>
              </a:rPr>
              <a:t>– </a:t>
            </a:r>
            <a:r>
              <a:rPr sz="3700" spc="-10" dirty="0">
                <a:latin typeface="Arial"/>
                <a:cs typeface="Arial"/>
              </a:rPr>
              <a:t>type </a:t>
            </a:r>
            <a:r>
              <a:rPr sz="3700" spc="-5" dirty="0">
                <a:latin typeface="Arial"/>
                <a:cs typeface="Arial"/>
              </a:rPr>
              <a:t>of </a:t>
            </a:r>
            <a:r>
              <a:rPr sz="3700" spc="-10" dirty="0">
                <a:latin typeface="Arial"/>
                <a:cs typeface="Arial"/>
              </a:rPr>
              <a:t>inflorescence with  the	flowers </a:t>
            </a:r>
            <a:r>
              <a:rPr sz="3700" spc="-5" dirty="0">
                <a:latin typeface="Arial"/>
                <a:cs typeface="Arial"/>
              </a:rPr>
              <a:t>sessile </a:t>
            </a:r>
            <a:r>
              <a:rPr sz="3700" spc="-10" dirty="0">
                <a:latin typeface="Arial"/>
                <a:cs typeface="Arial"/>
              </a:rPr>
              <a:t>(without </a:t>
            </a:r>
            <a:r>
              <a:rPr sz="3700" dirty="0">
                <a:latin typeface="Arial"/>
                <a:cs typeface="Arial"/>
              </a:rPr>
              <a:t>a </a:t>
            </a:r>
            <a:r>
              <a:rPr sz="3700" spc="-5" dirty="0">
                <a:latin typeface="Arial"/>
                <a:cs typeface="Arial"/>
              </a:rPr>
              <a:t>stalk)  </a:t>
            </a:r>
            <a:r>
              <a:rPr sz="3700" spc="-10" dirty="0">
                <a:latin typeface="Arial"/>
                <a:cs typeface="Arial"/>
              </a:rPr>
              <a:t>along	the rachis. Ex:</a:t>
            </a:r>
            <a:r>
              <a:rPr sz="3700" spc="-20" dirty="0">
                <a:latin typeface="Arial"/>
                <a:cs typeface="Arial"/>
              </a:rPr>
              <a:t> </a:t>
            </a:r>
            <a:r>
              <a:rPr sz="3700" spc="-10" dirty="0">
                <a:latin typeface="Arial"/>
                <a:cs typeface="Arial"/>
              </a:rPr>
              <a:t>gladiolus</a:t>
            </a:r>
            <a:endParaRPr sz="3700">
              <a:latin typeface="Arial"/>
              <a:cs typeface="Arial"/>
            </a:endParaRPr>
          </a:p>
          <a:p>
            <a:pPr marL="355600" marR="5080" indent="-342900">
              <a:lnSpc>
                <a:spcPct val="89900"/>
              </a:lnSpc>
              <a:spcBef>
                <a:spcPts val="930"/>
              </a:spcBef>
              <a:buFont typeface="Arial"/>
              <a:buChar char="•"/>
              <a:tabLst>
                <a:tab pos="355600" algn="l"/>
              </a:tabLst>
            </a:pPr>
            <a:r>
              <a:rPr sz="37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Head</a:t>
            </a:r>
            <a:r>
              <a:rPr sz="3700" b="1" spc="-10" dirty="0">
                <a:latin typeface="Arial"/>
                <a:cs typeface="Arial"/>
              </a:rPr>
              <a:t> </a:t>
            </a:r>
            <a:r>
              <a:rPr sz="3700" dirty="0">
                <a:latin typeface="Arial"/>
                <a:cs typeface="Arial"/>
              </a:rPr>
              <a:t>– a </a:t>
            </a:r>
            <a:r>
              <a:rPr sz="3700" spc="-5" dirty="0">
                <a:latin typeface="Arial"/>
                <a:cs typeface="Arial"/>
              </a:rPr>
              <a:t>dense cluster of sessile or  </a:t>
            </a:r>
            <a:r>
              <a:rPr sz="3700" spc="-10" dirty="0">
                <a:latin typeface="Arial"/>
                <a:cs typeface="Arial"/>
              </a:rPr>
              <a:t>nearly </a:t>
            </a:r>
            <a:r>
              <a:rPr sz="3700" spc="-5" dirty="0">
                <a:latin typeface="Arial"/>
                <a:cs typeface="Arial"/>
              </a:rPr>
              <a:t>sessile (no stalk) </a:t>
            </a:r>
            <a:r>
              <a:rPr sz="3700" spc="-10" dirty="0">
                <a:latin typeface="Arial"/>
                <a:cs typeface="Arial"/>
              </a:rPr>
              <a:t>flowers </a:t>
            </a:r>
            <a:r>
              <a:rPr sz="3700" spc="-5" dirty="0">
                <a:latin typeface="Arial"/>
                <a:cs typeface="Arial"/>
              </a:rPr>
              <a:t>on </a:t>
            </a:r>
            <a:r>
              <a:rPr sz="3700" dirty="0">
                <a:latin typeface="Arial"/>
                <a:cs typeface="Arial"/>
              </a:rPr>
              <a:t>a  </a:t>
            </a:r>
            <a:r>
              <a:rPr sz="3700" spc="-5" dirty="0">
                <a:latin typeface="Arial"/>
                <a:cs typeface="Arial"/>
              </a:rPr>
              <a:t>very short </a:t>
            </a:r>
            <a:r>
              <a:rPr sz="3700" spc="-10" dirty="0">
                <a:latin typeface="Arial"/>
                <a:cs typeface="Arial"/>
              </a:rPr>
              <a:t>rachis. Ex: sunflower,  clover</a:t>
            </a:r>
            <a:endParaRPr sz="3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3968" y="107576"/>
            <a:ext cx="1478631" cy="675042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638800" y="228600"/>
            <a:ext cx="1295400" cy="581660"/>
          </a:xfrm>
          <a:custGeom>
            <a:avLst/>
            <a:gdLst/>
            <a:ahLst/>
            <a:cxnLst/>
            <a:rect l="l" t="t" r="r" b="b"/>
            <a:pathLst>
              <a:path w="1371600" h="581660">
                <a:moveTo>
                  <a:pt x="0" y="0"/>
                </a:moveTo>
                <a:lnTo>
                  <a:pt x="1371600" y="0"/>
                </a:lnTo>
                <a:lnTo>
                  <a:pt x="1371600" y="581660"/>
                </a:lnTo>
                <a:lnTo>
                  <a:pt x="0" y="5816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16270" y="262890"/>
            <a:ext cx="997585" cy="5130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5" dirty="0">
                <a:latin typeface="Times New Roman"/>
                <a:cs typeface="Times New Roman"/>
              </a:rPr>
              <a:t>Sp</a:t>
            </a:r>
            <a:r>
              <a:rPr sz="3200" b="1" spc="-10" dirty="0">
                <a:latin typeface="Times New Roman"/>
                <a:cs typeface="Times New Roman"/>
              </a:rPr>
              <a:t>i</a:t>
            </a:r>
            <a:r>
              <a:rPr sz="3200" b="1" spc="-5" dirty="0">
                <a:latin typeface="Times New Roman"/>
                <a:cs typeface="Times New Roman"/>
              </a:rPr>
              <a:t>ke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0" y="5977890"/>
            <a:ext cx="16986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Gladiolus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838200"/>
            <a:ext cx="398272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1020" y="249784"/>
            <a:ext cx="2731698" cy="50842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30470" y="6311900"/>
            <a:ext cx="14084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R</a:t>
            </a:r>
            <a:r>
              <a:rPr sz="3200" b="1" spc="5" dirty="0">
                <a:latin typeface="Times New Roman"/>
                <a:cs typeface="Times New Roman"/>
              </a:rPr>
              <a:t>ace</a:t>
            </a:r>
            <a:r>
              <a:rPr sz="3200" b="1" spc="30" dirty="0">
                <a:latin typeface="Times New Roman"/>
                <a:cs typeface="Times New Roman"/>
              </a:rPr>
              <a:t>m</a:t>
            </a:r>
            <a:r>
              <a:rPr sz="3200" b="1" dirty="0">
                <a:latin typeface="Times New Roman"/>
                <a:cs typeface="Times New Roman"/>
              </a:rPr>
              <a:t>e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200" y="228600"/>
            <a:ext cx="3429000" cy="59436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77670" y="6206490"/>
            <a:ext cx="15633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" dirty="0">
                <a:latin typeface="Times New Roman"/>
                <a:cs typeface="Times New Roman"/>
              </a:rPr>
              <a:t>F</a:t>
            </a:r>
            <a:r>
              <a:rPr sz="3200" dirty="0">
                <a:latin typeface="Times New Roman"/>
                <a:cs typeface="Times New Roman"/>
              </a:rPr>
              <a:t>o</a:t>
            </a:r>
            <a:r>
              <a:rPr sz="3200" spc="5" dirty="0">
                <a:latin typeface="Times New Roman"/>
                <a:cs typeface="Times New Roman"/>
              </a:rPr>
              <a:t>xg</a:t>
            </a:r>
            <a:r>
              <a:rPr sz="3200" spc="-5" dirty="0">
                <a:latin typeface="Times New Roman"/>
                <a:cs typeface="Times New Roman"/>
              </a:rPr>
              <a:t>l</a:t>
            </a:r>
            <a:r>
              <a:rPr sz="3200" dirty="0">
                <a:latin typeface="Times New Roman"/>
                <a:cs typeface="Times New Roman"/>
              </a:rPr>
              <a:t>ove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2800" y="228600"/>
            <a:ext cx="1981200" cy="57912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86600" y="6206490"/>
            <a:ext cx="19729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imes New Roman"/>
                <a:cs typeface="Times New Roman"/>
              </a:rPr>
              <a:t>Snapdragon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089" y="304800"/>
            <a:ext cx="8606117" cy="6248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18999"/>
            <a:ext cx="60655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2. </a:t>
            </a:r>
            <a:r>
              <a:rPr sz="3200" spc="-95" dirty="0">
                <a:solidFill>
                  <a:srgbClr val="9900FF"/>
                </a:solidFill>
                <a:latin typeface="Times New Roman"/>
                <a:cs typeface="Times New Roman"/>
              </a:rPr>
              <a:t>PARTS </a:t>
            </a: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OF A ROOT</a:t>
            </a:r>
            <a:r>
              <a:rPr sz="3200" spc="-615" dirty="0">
                <a:solidFill>
                  <a:srgbClr val="9900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9900FF"/>
                </a:solidFill>
                <a:latin typeface="Times New Roman"/>
                <a:cs typeface="Times New Roman"/>
              </a:rPr>
              <a:t>AND THEIR  FUNCTIONS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966" y="1639210"/>
            <a:ext cx="2740980" cy="27264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0437" y="1866450"/>
            <a:ext cx="2633774" cy="23515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6800" y="5215890"/>
            <a:ext cx="6517640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4395">
              <a:lnSpc>
                <a:spcPts val="3720"/>
              </a:lnSpc>
            </a:pPr>
            <a:r>
              <a:rPr sz="3200" b="1" spc="5" smtClean="0">
                <a:latin typeface="Times New Roman"/>
                <a:cs typeface="Times New Roman"/>
              </a:rPr>
              <a:t>U</a:t>
            </a:r>
            <a:r>
              <a:rPr sz="3200" b="1" spc="30" smtClean="0">
                <a:latin typeface="Times New Roman"/>
                <a:cs typeface="Times New Roman"/>
              </a:rPr>
              <a:t>m</a:t>
            </a:r>
            <a:r>
              <a:rPr sz="3200" b="1" spc="5" smtClean="0">
                <a:latin typeface="Times New Roman"/>
                <a:cs typeface="Times New Roman"/>
              </a:rPr>
              <a:t>be</a:t>
            </a:r>
            <a:r>
              <a:rPr sz="3200" b="1" smtClean="0">
                <a:latin typeface="Times New Roman"/>
                <a:cs typeface="Times New Roman"/>
              </a:rPr>
              <a:t>l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4400" y="1600200"/>
            <a:ext cx="239522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869" y="4103370"/>
            <a:ext cx="3549015" cy="23114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3200" dirty="0">
                <a:latin typeface="Times New Roman"/>
                <a:cs typeface="Times New Roman"/>
              </a:rPr>
              <a:t>Clover</a:t>
            </a:r>
            <a:endParaRPr sz="3200">
              <a:latin typeface="Times New Roman"/>
              <a:cs typeface="Times New Roman"/>
            </a:endParaRPr>
          </a:p>
          <a:p>
            <a:pPr marL="1841500">
              <a:lnSpc>
                <a:spcPct val="100000"/>
              </a:lnSpc>
              <a:spcBef>
                <a:spcPts val="960"/>
              </a:spcBef>
            </a:pPr>
            <a:r>
              <a:rPr sz="3200" spc="-5" dirty="0">
                <a:latin typeface="Times New Roman"/>
                <a:cs typeface="Times New Roman"/>
              </a:rPr>
              <a:t>Sunflower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950">
              <a:latin typeface="Times New Roman"/>
              <a:cs typeface="Times New Roman"/>
            </a:endParaRPr>
          </a:p>
          <a:p>
            <a:pPr marL="316865">
              <a:lnSpc>
                <a:spcPct val="100000"/>
              </a:lnSpc>
            </a:pPr>
            <a:r>
              <a:rPr sz="3200" b="1" dirty="0">
                <a:latin typeface="Times New Roman"/>
                <a:cs typeface="Times New Roman"/>
              </a:rPr>
              <a:t>Head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0"/>
            <a:ext cx="3589020" cy="54178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90600"/>
            <a:ext cx="4724400" cy="3111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61480"/>
            <a:ext cx="8458200" cy="705320"/>
          </a:xfrm>
          <a:prstGeom prst="rect">
            <a:avLst/>
          </a:prstGeom>
        </p:spPr>
        <p:txBody>
          <a:bodyPr vert="horz" wrap="square" lIns="0" tIns="119379" rIns="0" bIns="0" rtlCol="0">
            <a:spAutoFit/>
          </a:bodyPr>
          <a:lstStyle/>
          <a:p>
            <a:pPr marL="2103755" marR="5080" indent="-164973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Types of </a:t>
            </a:r>
            <a:r>
              <a:rPr spc="-5"/>
              <a:t>Inflorescence  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35940" y="1578609"/>
            <a:ext cx="8379460" cy="463677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marR="389890" indent="-342900" algn="just">
              <a:lnSpc>
                <a:spcPct val="90000"/>
              </a:lnSpc>
              <a:spcBef>
                <a:spcPts val="53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600" dirty="0" smtClean="0">
                <a:latin typeface="Arial"/>
                <a:cs typeface="Arial"/>
              </a:rPr>
              <a:t>Panicle</a:t>
            </a:r>
            <a:r>
              <a:rPr sz="3600" smtClean="0">
                <a:latin typeface="Arial"/>
                <a:cs typeface="Arial"/>
              </a:rPr>
              <a:t>– </a:t>
            </a:r>
            <a:r>
              <a:rPr sz="3600" spc="-5" dirty="0">
                <a:latin typeface="Arial"/>
                <a:cs typeface="Arial"/>
              </a:rPr>
              <a:t>inflorescence </a:t>
            </a:r>
            <a:r>
              <a:rPr sz="3600" spc="-10" dirty="0">
                <a:latin typeface="Arial"/>
                <a:cs typeface="Arial"/>
              </a:rPr>
              <a:t>with two </a:t>
            </a:r>
            <a:r>
              <a:rPr sz="3600" spc="-5" dirty="0">
                <a:latin typeface="Arial"/>
                <a:cs typeface="Arial"/>
              </a:rPr>
              <a:t>or  </a:t>
            </a:r>
            <a:r>
              <a:rPr sz="3600" dirty="0">
                <a:latin typeface="Arial"/>
                <a:cs typeface="Arial"/>
              </a:rPr>
              <a:t>more </a:t>
            </a:r>
            <a:r>
              <a:rPr sz="3600" spc="-5" dirty="0">
                <a:latin typeface="Arial"/>
                <a:cs typeface="Arial"/>
              </a:rPr>
              <a:t>flowers on each branch</a:t>
            </a:r>
            <a:r>
              <a:rPr sz="3600" spc="-100" dirty="0">
                <a:latin typeface="Arial"/>
                <a:cs typeface="Arial"/>
              </a:rPr>
              <a:t> </a:t>
            </a:r>
            <a:r>
              <a:rPr sz="3600" spc="-5" dirty="0">
                <a:latin typeface="Arial"/>
                <a:cs typeface="Arial"/>
              </a:rPr>
              <a:t>which  are attached to </a:t>
            </a:r>
            <a:r>
              <a:rPr sz="3600" dirty="0">
                <a:latin typeface="Arial"/>
                <a:cs typeface="Arial"/>
              </a:rPr>
              <a:t>a rachis </a:t>
            </a:r>
            <a:r>
              <a:rPr sz="3600" spc="-5" dirty="0">
                <a:latin typeface="Arial"/>
                <a:cs typeface="Arial"/>
              </a:rPr>
              <a:t>(elongated  stem). </a:t>
            </a:r>
            <a:r>
              <a:rPr sz="3600" spc="-10" dirty="0">
                <a:latin typeface="Arial"/>
                <a:cs typeface="Arial"/>
              </a:rPr>
              <a:t>Ex: </a:t>
            </a:r>
            <a:r>
              <a:rPr sz="3600" spc="-5" dirty="0">
                <a:latin typeface="Arial"/>
                <a:cs typeface="Arial"/>
              </a:rPr>
              <a:t>wild oats, downy</a:t>
            </a:r>
            <a:r>
              <a:rPr sz="3600" spc="-90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brome</a:t>
            </a:r>
            <a:endParaRPr sz="3600">
              <a:latin typeface="Arial"/>
              <a:cs typeface="Arial"/>
            </a:endParaRPr>
          </a:p>
          <a:p>
            <a:pPr marL="355600" marR="5080" indent="-342900" algn="just">
              <a:lnSpc>
                <a:spcPct val="90000"/>
              </a:lnSpc>
              <a:spcBef>
                <a:spcPts val="895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600" dirty="0" err="1" smtClean="0">
                <a:latin typeface="Arial"/>
                <a:cs typeface="Arial"/>
              </a:rPr>
              <a:t>Corymb</a:t>
            </a:r>
            <a:r>
              <a:rPr sz="3600" smtClean="0">
                <a:latin typeface="Arial"/>
                <a:cs typeface="Arial"/>
              </a:rPr>
              <a:t>– </a:t>
            </a:r>
            <a:r>
              <a:rPr sz="3600" dirty="0">
                <a:latin typeface="Arial"/>
                <a:cs typeface="Arial"/>
              </a:rPr>
              <a:t>is </a:t>
            </a:r>
            <a:r>
              <a:rPr sz="3600" spc="-5" dirty="0">
                <a:latin typeface="Arial"/>
                <a:cs typeface="Arial"/>
              </a:rPr>
              <a:t>made </a:t>
            </a:r>
            <a:r>
              <a:rPr sz="3600" dirty="0">
                <a:latin typeface="Arial"/>
                <a:cs typeface="Arial"/>
              </a:rPr>
              <a:t>up </a:t>
            </a:r>
            <a:r>
              <a:rPr sz="3600" spc="-5" dirty="0">
                <a:latin typeface="Arial"/>
                <a:cs typeface="Arial"/>
              </a:rPr>
              <a:t>of florets  whose stalks and pedicles are  arranged at random along the </a:t>
            </a:r>
            <a:r>
              <a:rPr sz="3600" dirty="0">
                <a:latin typeface="Arial"/>
                <a:cs typeface="Arial"/>
              </a:rPr>
              <a:t>stalk in  such a </a:t>
            </a:r>
            <a:r>
              <a:rPr sz="3600" spc="-5" dirty="0">
                <a:latin typeface="Arial"/>
                <a:cs typeface="Arial"/>
              </a:rPr>
              <a:t>way that </a:t>
            </a:r>
            <a:r>
              <a:rPr sz="3600" spc="-10" dirty="0">
                <a:latin typeface="Arial"/>
                <a:cs typeface="Arial"/>
              </a:rPr>
              <a:t>the </a:t>
            </a:r>
            <a:r>
              <a:rPr sz="3600" spc="-5" dirty="0">
                <a:latin typeface="Arial"/>
                <a:cs typeface="Arial"/>
              </a:rPr>
              <a:t>florets create </a:t>
            </a:r>
            <a:r>
              <a:rPr sz="3600" dirty="0">
                <a:latin typeface="Arial"/>
                <a:cs typeface="Arial"/>
              </a:rPr>
              <a:t>a  </a:t>
            </a:r>
            <a:r>
              <a:rPr sz="3600" spc="-5" dirty="0">
                <a:latin typeface="Arial"/>
                <a:cs typeface="Arial"/>
              </a:rPr>
              <a:t>flat, round top. </a:t>
            </a:r>
            <a:r>
              <a:rPr sz="3600" spc="-10" dirty="0">
                <a:latin typeface="Arial"/>
                <a:cs typeface="Arial"/>
              </a:rPr>
              <a:t>Ex:</a:t>
            </a:r>
            <a:r>
              <a:rPr sz="3600" spc="-50" dirty="0">
                <a:latin typeface="Arial"/>
                <a:cs typeface="Arial"/>
              </a:rPr>
              <a:t> </a:t>
            </a:r>
            <a:r>
              <a:rPr sz="3600" spc="-10" dirty="0">
                <a:latin typeface="Arial"/>
                <a:cs typeface="Arial"/>
              </a:rPr>
              <a:t>yarrow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3969" y="497840"/>
            <a:ext cx="73266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Inflorescences: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717155" cy="4230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 corymb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spc="5" dirty="0">
                <a:latin typeface="Arial"/>
                <a:cs typeface="Arial"/>
              </a:rPr>
              <a:t>made </a:t>
            </a:r>
            <a:r>
              <a:rPr sz="3200" dirty="0">
                <a:latin typeface="Arial"/>
                <a:cs typeface="Arial"/>
              </a:rPr>
              <a:t>up of </a:t>
            </a:r>
            <a:r>
              <a:rPr sz="3200" spc="-10" dirty="0">
                <a:latin typeface="Arial"/>
                <a:cs typeface="Arial"/>
              </a:rPr>
              <a:t>flowers </a:t>
            </a:r>
            <a:r>
              <a:rPr sz="3200" dirty="0">
                <a:latin typeface="Arial"/>
                <a:cs typeface="Arial"/>
              </a:rPr>
              <a:t>that  appear </a:t>
            </a:r>
            <a:r>
              <a:rPr sz="3200" spc="-5" dirty="0">
                <a:latin typeface="Arial"/>
                <a:cs typeface="Arial"/>
              </a:rPr>
              <a:t>to </a:t>
            </a:r>
            <a:r>
              <a:rPr sz="3200" dirty="0">
                <a:latin typeface="Arial"/>
                <a:cs typeface="Arial"/>
              </a:rPr>
              <a:t>be at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5" dirty="0">
                <a:latin typeface="Arial"/>
                <a:cs typeface="Arial"/>
              </a:rPr>
              <a:t>same </a:t>
            </a:r>
            <a:r>
              <a:rPr sz="3200" spc="-5" dirty="0">
                <a:latin typeface="Arial"/>
                <a:cs typeface="Arial"/>
              </a:rPr>
              <a:t>level.the  </a:t>
            </a:r>
            <a:r>
              <a:rPr sz="3200" dirty="0">
                <a:latin typeface="Arial"/>
                <a:cs typeface="Arial"/>
              </a:rPr>
              <a:t>younger ones placed </a:t>
            </a:r>
            <a:r>
              <a:rPr sz="3200" spc="-5" dirty="0">
                <a:latin typeface="Arial"/>
                <a:cs typeface="Arial"/>
              </a:rPr>
              <a:t>towards the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center,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As </a:t>
            </a:r>
            <a:r>
              <a:rPr sz="3200" spc="-5" dirty="0">
                <a:latin typeface="Arial"/>
                <a:cs typeface="Arial"/>
              </a:rPr>
              <a:t>in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mustard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Yarrow </a:t>
            </a:r>
            <a:r>
              <a:rPr sz="3200" dirty="0">
                <a:latin typeface="Arial"/>
                <a:cs typeface="Arial"/>
              </a:rPr>
              <a:t>has a corymb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inflorescence.</a:t>
            </a:r>
            <a:endParaRPr sz="3200">
              <a:latin typeface="Arial"/>
              <a:cs typeface="Arial"/>
            </a:endParaRPr>
          </a:p>
          <a:p>
            <a:pPr marL="355600" marR="389255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An </a:t>
            </a:r>
            <a:r>
              <a:rPr sz="3200" spc="5" dirty="0">
                <a:latin typeface="Arial"/>
                <a:cs typeface="Arial"/>
              </a:rPr>
              <a:t>umbel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similar </a:t>
            </a:r>
            <a:r>
              <a:rPr sz="3200" spc="-5" dirty="0">
                <a:latin typeface="Arial"/>
                <a:cs typeface="Arial"/>
              </a:rPr>
              <a:t>except that the  pedicels </a:t>
            </a:r>
            <a:r>
              <a:rPr sz="3200" dirty="0">
                <a:latin typeface="Arial"/>
                <a:cs typeface="Arial"/>
              </a:rPr>
              <a:t>all arise </a:t>
            </a:r>
            <a:r>
              <a:rPr sz="3200" spc="-5" dirty="0">
                <a:latin typeface="Arial"/>
                <a:cs typeface="Arial"/>
              </a:rPr>
              <a:t>from </a:t>
            </a:r>
            <a:r>
              <a:rPr sz="3200" dirty="0">
                <a:latin typeface="Arial"/>
                <a:cs typeface="Arial"/>
              </a:rPr>
              <a:t>one point on </a:t>
            </a:r>
            <a:r>
              <a:rPr sz="3200" spc="-5" dirty="0">
                <a:latin typeface="Arial"/>
                <a:cs typeface="Arial"/>
              </a:rPr>
              <a:t>the  </a:t>
            </a:r>
            <a:r>
              <a:rPr sz="3200" dirty="0">
                <a:latin typeface="Arial"/>
                <a:cs typeface="Arial"/>
              </a:rPr>
              <a:t>peduncle.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1" y="497840"/>
            <a:ext cx="78486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Inflorescences: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31620"/>
            <a:ext cx="7401559" cy="423037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Dill </a:t>
            </a:r>
            <a:r>
              <a:rPr sz="3200" dirty="0">
                <a:latin typeface="Arial"/>
                <a:cs typeface="Arial"/>
              </a:rPr>
              <a:t>has an </a:t>
            </a:r>
            <a:r>
              <a:rPr sz="3200" spc="5" dirty="0">
                <a:latin typeface="Arial"/>
                <a:cs typeface="Arial"/>
              </a:rPr>
              <a:t>umbel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inflorescence.</a:t>
            </a:r>
            <a:endParaRPr sz="3200">
              <a:latin typeface="Arial"/>
              <a:cs typeface="Arial"/>
            </a:endParaRPr>
          </a:p>
          <a:p>
            <a:pPr marL="355600" marR="136525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 head or composite </a:t>
            </a:r>
            <a:r>
              <a:rPr sz="3200" spc="-5" dirty="0">
                <a:latin typeface="Arial"/>
                <a:cs typeface="Arial"/>
              </a:rPr>
              <a:t>inflorescence is  </a:t>
            </a:r>
            <a:r>
              <a:rPr sz="3200" spc="5" dirty="0">
                <a:latin typeface="Arial"/>
                <a:cs typeface="Arial"/>
              </a:rPr>
              <a:t>made </a:t>
            </a:r>
            <a:r>
              <a:rPr sz="3200" dirty="0">
                <a:latin typeface="Arial"/>
                <a:cs typeface="Arial"/>
              </a:rPr>
              <a:t>up of numerous stemless </a:t>
            </a:r>
            <a:r>
              <a:rPr sz="3200" spc="-5" dirty="0">
                <a:latin typeface="Arial"/>
                <a:cs typeface="Arial"/>
              </a:rPr>
              <a:t>florets  which is characteristic of </a:t>
            </a:r>
            <a:r>
              <a:rPr sz="3200" dirty="0">
                <a:latin typeface="Arial"/>
                <a:cs typeface="Arial"/>
              </a:rPr>
              <a:t>daisy  inflorescence.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In the </a:t>
            </a:r>
            <a:r>
              <a:rPr sz="3200" b="1" spc="-5" dirty="0">
                <a:latin typeface="Arial"/>
                <a:cs typeface="Arial"/>
              </a:rPr>
              <a:t>cyme </a:t>
            </a:r>
            <a:r>
              <a:rPr sz="3200" dirty="0">
                <a:latin typeface="Arial"/>
                <a:cs typeface="Arial"/>
              </a:rPr>
              <a:t>group, </a:t>
            </a:r>
            <a:r>
              <a:rPr sz="3200" spc="-5" dirty="0">
                <a:latin typeface="Arial"/>
                <a:cs typeface="Arial"/>
              </a:rPr>
              <a:t>the top floret </a:t>
            </a:r>
            <a:r>
              <a:rPr sz="3200" dirty="0">
                <a:latin typeface="Arial"/>
                <a:cs typeface="Arial"/>
              </a:rPr>
              <a:t>opens  </a:t>
            </a:r>
            <a:r>
              <a:rPr sz="3200" spc="-5" dirty="0">
                <a:latin typeface="Arial"/>
                <a:cs typeface="Arial"/>
              </a:rPr>
              <a:t>first </a:t>
            </a:r>
            <a:r>
              <a:rPr sz="3200" dirty="0">
                <a:latin typeface="Arial"/>
                <a:cs typeface="Arial"/>
              </a:rPr>
              <a:t>and blooms </a:t>
            </a:r>
            <a:r>
              <a:rPr sz="3200" spc="-5" dirty="0">
                <a:latin typeface="Arial"/>
                <a:cs typeface="Arial"/>
              </a:rPr>
              <a:t>downward </a:t>
            </a:r>
            <a:r>
              <a:rPr sz="3200" dirty="0">
                <a:latin typeface="Arial"/>
                <a:cs typeface="Arial"/>
              </a:rPr>
              <a:t>along </a:t>
            </a:r>
            <a:r>
              <a:rPr sz="3200" spc="-5" dirty="0">
                <a:latin typeface="Arial"/>
                <a:cs typeface="Arial"/>
              </a:rPr>
              <a:t>the  </a:t>
            </a:r>
            <a:r>
              <a:rPr sz="3200" dirty="0">
                <a:latin typeface="Arial"/>
                <a:cs typeface="Arial"/>
              </a:rPr>
              <a:t>peduncle.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8470" y="48811"/>
            <a:ext cx="3710568" cy="68091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7200" y="0"/>
            <a:ext cx="4191000" cy="5791200"/>
            <a:chOff x="457200" y="0"/>
            <a:chExt cx="4191000" cy="5791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762000"/>
              <a:ext cx="4149090" cy="5029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0"/>
              <a:ext cx="4191000" cy="376809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8070" y="948690"/>
            <a:ext cx="168528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Times New Roman"/>
                <a:cs typeface="Times New Roman"/>
              </a:rPr>
              <a:t>Wild</a:t>
            </a:r>
            <a:r>
              <a:rPr sz="3200" spc="-7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Oats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5670" y="4682490"/>
            <a:ext cx="24307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imes New Roman"/>
                <a:cs typeface="Times New Roman"/>
              </a:rPr>
              <a:t>Downy</a:t>
            </a:r>
            <a:r>
              <a:rPr sz="3200" spc="-55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Brome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1869" y="6282690"/>
            <a:ext cx="12896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latin typeface="Times New Roman"/>
                <a:cs typeface="Times New Roman"/>
              </a:rPr>
              <a:t>P</a:t>
            </a:r>
            <a:r>
              <a:rPr sz="3200" b="1" spc="5" dirty="0">
                <a:latin typeface="Times New Roman"/>
                <a:cs typeface="Times New Roman"/>
              </a:rPr>
              <a:t>an</a:t>
            </a:r>
            <a:r>
              <a:rPr sz="3200" b="1" spc="-5" dirty="0">
                <a:latin typeface="Times New Roman"/>
                <a:cs typeface="Times New Roman"/>
              </a:rPr>
              <a:t>i</a:t>
            </a:r>
            <a:r>
              <a:rPr sz="3200" b="1" spc="5" dirty="0">
                <a:latin typeface="Times New Roman"/>
                <a:cs typeface="Times New Roman"/>
              </a:rPr>
              <a:t>c</a:t>
            </a:r>
            <a:r>
              <a:rPr sz="3200" b="1" spc="-10" dirty="0">
                <a:latin typeface="Times New Roman"/>
                <a:cs typeface="Times New Roman"/>
              </a:rPr>
              <a:t>l</a:t>
            </a:r>
            <a:r>
              <a:rPr sz="3200" b="1" dirty="0">
                <a:latin typeface="Times New Roman"/>
                <a:cs typeface="Times New Roman"/>
              </a:rPr>
              <a:t>e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7270" y="5520690"/>
            <a:ext cx="14763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Times New Roman"/>
                <a:cs typeface="Times New Roman"/>
              </a:rPr>
              <a:t>C</a:t>
            </a:r>
            <a:r>
              <a:rPr sz="3200" b="1" spc="5" dirty="0">
                <a:latin typeface="Times New Roman"/>
                <a:cs typeface="Times New Roman"/>
              </a:rPr>
              <a:t>or</a:t>
            </a:r>
            <a:r>
              <a:rPr sz="3200" b="1" spc="-10" dirty="0">
                <a:latin typeface="Times New Roman"/>
                <a:cs typeface="Times New Roman"/>
              </a:rPr>
              <a:t>y</a:t>
            </a:r>
            <a:r>
              <a:rPr sz="3200" b="1" spc="40" dirty="0">
                <a:latin typeface="Times New Roman"/>
                <a:cs typeface="Times New Roman"/>
              </a:rPr>
              <a:t>m</a:t>
            </a:r>
            <a:r>
              <a:rPr sz="3200" b="1" dirty="0">
                <a:latin typeface="Times New Roman"/>
                <a:cs typeface="Times New Roman"/>
              </a:rPr>
              <a:t>b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3770" y="304800"/>
            <a:ext cx="3395979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1539" y="497840"/>
            <a:ext cx="735203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mtClean="0"/>
              <a:t>CYMOSE</a:t>
            </a:r>
            <a:r>
              <a:rPr lang="en-US" dirty="0" smtClean="0"/>
              <a:t>      </a:t>
            </a:r>
            <a:r>
              <a:rPr spc="-85" smtClean="0"/>
              <a:t> </a:t>
            </a:r>
            <a:r>
              <a:rPr spc="-5" dirty="0"/>
              <a:t>INFLORESCENCE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906384" cy="2564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927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In the </a:t>
            </a:r>
            <a:r>
              <a:rPr sz="3200" b="1" spc="-5" dirty="0">
                <a:latin typeface="Arial"/>
                <a:cs typeface="Arial"/>
              </a:rPr>
              <a:t>cyme </a:t>
            </a:r>
            <a:r>
              <a:rPr sz="3200" dirty="0">
                <a:latin typeface="Arial"/>
                <a:cs typeface="Arial"/>
              </a:rPr>
              <a:t>group, </a:t>
            </a:r>
            <a:r>
              <a:rPr sz="3200" spc="-5" dirty="0">
                <a:latin typeface="Arial"/>
                <a:cs typeface="Arial"/>
              </a:rPr>
              <a:t>the top floret </a:t>
            </a:r>
            <a:r>
              <a:rPr sz="3200" dirty="0">
                <a:latin typeface="Arial"/>
                <a:cs typeface="Arial"/>
              </a:rPr>
              <a:t>opens  </a:t>
            </a:r>
            <a:r>
              <a:rPr sz="3200" spc="-5" dirty="0">
                <a:latin typeface="Arial"/>
                <a:cs typeface="Arial"/>
              </a:rPr>
              <a:t>first </a:t>
            </a:r>
            <a:r>
              <a:rPr sz="3200" dirty="0">
                <a:latin typeface="Arial"/>
                <a:cs typeface="Arial"/>
              </a:rPr>
              <a:t>and blooms </a:t>
            </a:r>
            <a:r>
              <a:rPr sz="3200" spc="-5" dirty="0">
                <a:latin typeface="Arial"/>
                <a:cs typeface="Arial"/>
              </a:rPr>
              <a:t>downward </a:t>
            </a:r>
            <a:r>
              <a:rPr sz="3200" dirty="0">
                <a:latin typeface="Arial"/>
                <a:cs typeface="Arial"/>
              </a:rPr>
              <a:t>along </a:t>
            </a:r>
            <a:r>
              <a:rPr sz="3200" spc="-5" dirty="0">
                <a:latin typeface="Arial"/>
                <a:cs typeface="Arial"/>
              </a:rPr>
              <a:t>the  </a:t>
            </a:r>
            <a:r>
              <a:rPr sz="3200" dirty="0">
                <a:latin typeface="Arial"/>
                <a:cs typeface="Arial"/>
              </a:rPr>
              <a:t>peduncle.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  <a:tab pos="1527810" algn="l"/>
              </a:tabLst>
            </a:pPr>
            <a:r>
              <a:rPr sz="3200" dirty="0">
                <a:latin typeface="Arial"/>
                <a:cs typeface="Arial"/>
              </a:rPr>
              <a:t>OR	A </a:t>
            </a:r>
            <a:r>
              <a:rPr sz="3200" spc="-5" dirty="0">
                <a:latin typeface="Arial"/>
                <a:cs typeface="Arial"/>
              </a:rPr>
              <a:t>flower </a:t>
            </a:r>
            <a:r>
              <a:rPr sz="3200" dirty="0">
                <a:latin typeface="Arial"/>
                <a:cs typeface="Arial"/>
              </a:rPr>
              <a:t>cluster </a:t>
            </a:r>
            <a:r>
              <a:rPr sz="3200" spc="-5" dirty="0">
                <a:latin typeface="Arial"/>
                <a:cs typeface="Arial"/>
              </a:rPr>
              <a:t>in which the central  flowers </a:t>
            </a:r>
            <a:r>
              <a:rPr sz="3200" dirty="0">
                <a:latin typeface="Arial"/>
                <a:cs typeface="Arial"/>
              </a:rPr>
              <a:t>open </a:t>
            </a:r>
            <a:r>
              <a:rPr sz="3200" spc="-5" dirty="0">
                <a:latin typeface="Arial"/>
                <a:cs typeface="Arial"/>
              </a:rPr>
              <a:t>first.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3969" y="497840"/>
            <a:ext cx="75552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Inflorescences: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757159" cy="364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4511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 dischasium cyme has </a:t>
            </a:r>
            <a:r>
              <a:rPr sz="3200" spc="-5" dirty="0">
                <a:latin typeface="Arial"/>
                <a:cs typeface="Arial"/>
              </a:rPr>
              <a:t>florets </a:t>
            </a:r>
            <a:r>
              <a:rPr sz="3200" dirty="0">
                <a:latin typeface="Arial"/>
                <a:cs typeface="Arial"/>
              </a:rPr>
              <a:t>opposite  each other along </a:t>
            </a:r>
            <a:r>
              <a:rPr sz="3200" spc="-5" dirty="0">
                <a:latin typeface="Arial"/>
                <a:cs typeface="Arial"/>
              </a:rPr>
              <a:t>the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peduncle.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47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helicoid </a:t>
            </a:r>
            <a:r>
              <a:rPr sz="3200" spc="5" dirty="0">
                <a:latin typeface="Arial"/>
                <a:cs typeface="Arial"/>
              </a:rPr>
              <a:t>cyme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one </a:t>
            </a:r>
            <a:r>
              <a:rPr sz="3200" spc="-5" dirty="0">
                <a:latin typeface="Arial"/>
                <a:cs typeface="Arial"/>
              </a:rPr>
              <a:t>in which the </a:t>
            </a:r>
            <a:r>
              <a:rPr sz="3200" spc="-10" dirty="0">
                <a:latin typeface="Arial"/>
                <a:cs typeface="Arial"/>
              </a:rPr>
              <a:t>lower  </a:t>
            </a:r>
            <a:r>
              <a:rPr sz="3200" spc="-5" dirty="0">
                <a:latin typeface="Arial"/>
                <a:cs typeface="Arial"/>
              </a:rPr>
              <a:t>florets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all on the </a:t>
            </a:r>
            <a:r>
              <a:rPr sz="3200" spc="5" dirty="0">
                <a:latin typeface="Arial"/>
                <a:cs typeface="Arial"/>
              </a:rPr>
              <a:t>same </a:t>
            </a:r>
            <a:r>
              <a:rPr sz="3200" dirty="0">
                <a:latin typeface="Arial"/>
                <a:cs typeface="Arial"/>
              </a:rPr>
              <a:t>side of </a:t>
            </a:r>
            <a:r>
              <a:rPr sz="3200" spc="-5" dirty="0">
                <a:latin typeface="Arial"/>
                <a:cs typeface="Arial"/>
              </a:rPr>
              <a:t>the  </a:t>
            </a:r>
            <a:r>
              <a:rPr sz="3200" dirty="0">
                <a:latin typeface="Arial"/>
                <a:cs typeface="Arial"/>
              </a:rPr>
              <a:t>peduncle, examples being </a:t>
            </a:r>
            <a:r>
              <a:rPr sz="3200" spc="-5" dirty="0">
                <a:latin typeface="Arial"/>
                <a:cs typeface="Arial"/>
              </a:rPr>
              <a:t>freesia and  statice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inflorescences.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47420"/>
            <a:ext cx="7822565" cy="148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999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Scorpoid Cyme: A </a:t>
            </a:r>
            <a:r>
              <a:rPr sz="3200" spc="-5" dirty="0">
                <a:latin typeface="Arial"/>
                <a:cs typeface="Arial"/>
              </a:rPr>
              <a:t>determinate  </a:t>
            </a:r>
            <a:r>
              <a:rPr sz="3200" dirty="0">
                <a:latin typeface="Arial"/>
                <a:cs typeface="Arial"/>
              </a:rPr>
              <a:t>inflorescence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spc="-5" dirty="0">
                <a:latin typeface="Arial"/>
                <a:cs typeface="Arial"/>
              </a:rPr>
              <a:t>the lateral </a:t>
            </a:r>
            <a:r>
              <a:rPr sz="3200" spc="-10" dirty="0">
                <a:latin typeface="Arial"/>
                <a:cs typeface="Arial"/>
              </a:rPr>
              <a:t>flowers </a:t>
            </a:r>
            <a:r>
              <a:rPr sz="3200" spc="-5" dirty="0">
                <a:latin typeface="Arial"/>
                <a:cs typeface="Arial"/>
              </a:rPr>
              <a:t>born  alternately </a:t>
            </a:r>
            <a:r>
              <a:rPr sz="3200" dirty="0">
                <a:latin typeface="Arial"/>
                <a:cs typeface="Arial"/>
              </a:rPr>
              <a:t>on </a:t>
            </a:r>
            <a:r>
              <a:rPr sz="3200" spc="-5" dirty="0">
                <a:latin typeface="Arial"/>
                <a:cs typeface="Arial"/>
              </a:rPr>
              <a:t>opposite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sides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8600"/>
            <a:ext cx="9144000" cy="1757680"/>
            <a:chOff x="0" y="228600"/>
            <a:chExt cx="9144000" cy="1757680"/>
          </a:xfrm>
        </p:grpSpPr>
        <p:sp>
          <p:nvSpPr>
            <p:cNvPr id="3" name="object 3"/>
            <p:cNvSpPr/>
            <p:nvPr/>
          </p:nvSpPr>
          <p:spPr>
            <a:xfrm>
              <a:off x="0" y="228599"/>
              <a:ext cx="9144000" cy="822960"/>
            </a:xfrm>
            <a:custGeom>
              <a:avLst/>
              <a:gdLst/>
              <a:ahLst/>
              <a:cxnLst/>
              <a:rect l="l" t="t" r="r" b="b"/>
              <a:pathLst>
                <a:path w="9144000" h="822960">
                  <a:moveTo>
                    <a:pt x="1891398" y="0"/>
                  </a:moveTo>
                  <a:lnTo>
                    <a:pt x="0" y="0"/>
                  </a:lnTo>
                  <a:lnTo>
                    <a:pt x="0" y="822960"/>
                  </a:lnTo>
                  <a:lnTo>
                    <a:pt x="1891398" y="822960"/>
                  </a:lnTo>
                  <a:lnTo>
                    <a:pt x="1891398" y="0"/>
                  </a:lnTo>
                  <a:close/>
                </a:path>
                <a:path w="9144000" h="822960">
                  <a:moveTo>
                    <a:pt x="9144000" y="0"/>
                  </a:moveTo>
                  <a:lnTo>
                    <a:pt x="7474204" y="0"/>
                  </a:lnTo>
                  <a:lnTo>
                    <a:pt x="5497830" y="0"/>
                  </a:lnTo>
                  <a:lnTo>
                    <a:pt x="4017137" y="0"/>
                  </a:lnTo>
                  <a:lnTo>
                    <a:pt x="1891411" y="0"/>
                  </a:lnTo>
                  <a:lnTo>
                    <a:pt x="1891411" y="822960"/>
                  </a:lnTo>
                  <a:lnTo>
                    <a:pt x="4017137" y="822960"/>
                  </a:lnTo>
                  <a:lnTo>
                    <a:pt x="5497830" y="822960"/>
                  </a:lnTo>
                  <a:lnTo>
                    <a:pt x="7474204" y="822960"/>
                  </a:lnTo>
                  <a:lnTo>
                    <a:pt x="9144000" y="82296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BD12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51547"/>
              <a:ext cx="9144000" cy="934719"/>
            </a:xfrm>
            <a:custGeom>
              <a:avLst/>
              <a:gdLst/>
              <a:ahLst/>
              <a:cxnLst/>
              <a:rect l="l" t="t" r="r" b="b"/>
              <a:pathLst>
                <a:path w="9144000" h="934719">
                  <a:moveTo>
                    <a:pt x="1891398" y="0"/>
                  </a:moveTo>
                  <a:lnTo>
                    <a:pt x="0" y="0"/>
                  </a:lnTo>
                  <a:lnTo>
                    <a:pt x="0" y="934478"/>
                  </a:lnTo>
                  <a:lnTo>
                    <a:pt x="1891398" y="934478"/>
                  </a:lnTo>
                  <a:lnTo>
                    <a:pt x="1891398" y="0"/>
                  </a:lnTo>
                  <a:close/>
                </a:path>
                <a:path w="9144000" h="934719">
                  <a:moveTo>
                    <a:pt x="9144000" y="0"/>
                  </a:moveTo>
                  <a:lnTo>
                    <a:pt x="7474204" y="0"/>
                  </a:lnTo>
                  <a:lnTo>
                    <a:pt x="5497830" y="0"/>
                  </a:lnTo>
                  <a:lnTo>
                    <a:pt x="4017137" y="0"/>
                  </a:lnTo>
                  <a:lnTo>
                    <a:pt x="1891411" y="0"/>
                  </a:lnTo>
                  <a:lnTo>
                    <a:pt x="1891411" y="934478"/>
                  </a:lnTo>
                  <a:lnTo>
                    <a:pt x="4017137" y="934478"/>
                  </a:lnTo>
                  <a:lnTo>
                    <a:pt x="5497830" y="934478"/>
                  </a:lnTo>
                  <a:lnTo>
                    <a:pt x="7474204" y="934478"/>
                  </a:lnTo>
                  <a:lnTo>
                    <a:pt x="9144000" y="934478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3178733"/>
            <a:ext cx="9144000" cy="1193165"/>
          </a:xfrm>
          <a:custGeom>
            <a:avLst/>
            <a:gdLst/>
            <a:ahLst/>
            <a:cxnLst/>
            <a:rect l="l" t="t" r="r" b="b"/>
            <a:pathLst>
              <a:path w="9144000" h="1193164">
                <a:moveTo>
                  <a:pt x="1891398" y="0"/>
                </a:moveTo>
                <a:lnTo>
                  <a:pt x="0" y="0"/>
                </a:lnTo>
                <a:lnTo>
                  <a:pt x="0" y="1192733"/>
                </a:lnTo>
                <a:lnTo>
                  <a:pt x="1891398" y="1192733"/>
                </a:lnTo>
                <a:lnTo>
                  <a:pt x="1891398" y="0"/>
                </a:lnTo>
                <a:close/>
              </a:path>
              <a:path w="9144000" h="1193164">
                <a:moveTo>
                  <a:pt x="9144000" y="0"/>
                </a:moveTo>
                <a:lnTo>
                  <a:pt x="7474204" y="0"/>
                </a:lnTo>
                <a:lnTo>
                  <a:pt x="5497830" y="0"/>
                </a:lnTo>
                <a:lnTo>
                  <a:pt x="4017137" y="0"/>
                </a:lnTo>
                <a:lnTo>
                  <a:pt x="1891411" y="0"/>
                </a:lnTo>
                <a:lnTo>
                  <a:pt x="1891411" y="1192733"/>
                </a:lnTo>
                <a:lnTo>
                  <a:pt x="4017137" y="1192733"/>
                </a:lnTo>
                <a:lnTo>
                  <a:pt x="5497830" y="1192733"/>
                </a:lnTo>
                <a:lnTo>
                  <a:pt x="7474204" y="1192733"/>
                </a:lnTo>
                <a:lnTo>
                  <a:pt x="9144000" y="1192733"/>
                </a:lnTo>
                <a:lnTo>
                  <a:pt x="914400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564263"/>
            <a:ext cx="9144000" cy="1193165"/>
          </a:xfrm>
          <a:custGeom>
            <a:avLst/>
            <a:gdLst/>
            <a:ahLst/>
            <a:cxnLst/>
            <a:rect l="l" t="t" r="r" b="b"/>
            <a:pathLst>
              <a:path w="9144000" h="1193165">
                <a:moveTo>
                  <a:pt x="1891398" y="0"/>
                </a:moveTo>
                <a:lnTo>
                  <a:pt x="0" y="0"/>
                </a:lnTo>
                <a:lnTo>
                  <a:pt x="0" y="1192733"/>
                </a:lnTo>
                <a:lnTo>
                  <a:pt x="1891398" y="1192733"/>
                </a:lnTo>
                <a:lnTo>
                  <a:pt x="1891398" y="0"/>
                </a:lnTo>
                <a:close/>
              </a:path>
              <a:path w="9144000" h="1193165">
                <a:moveTo>
                  <a:pt x="9144000" y="0"/>
                </a:moveTo>
                <a:lnTo>
                  <a:pt x="7474204" y="0"/>
                </a:lnTo>
                <a:lnTo>
                  <a:pt x="5497830" y="0"/>
                </a:lnTo>
                <a:lnTo>
                  <a:pt x="4017137" y="0"/>
                </a:lnTo>
                <a:lnTo>
                  <a:pt x="1891411" y="0"/>
                </a:lnTo>
                <a:lnTo>
                  <a:pt x="1891411" y="1192733"/>
                </a:lnTo>
                <a:lnTo>
                  <a:pt x="4017137" y="1192733"/>
                </a:lnTo>
                <a:lnTo>
                  <a:pt x="5497830" y="1192733"/>
                </a:lnTo>
                <a:lnTo>
                  <a:pt x="7474204" y="1192733"/>
                </a:lnTo>
                <a:lnTo>
                  <a:pt x="9144000" y="1192733"/>
                </a:lnTo>
                <a:lnTo>
                  <a:pt x="9144000" y="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-6350" y="215900"/>
            <a:ext cx="9150350" cy="848360"/>
            <a:chOff x="-6350" y="215900"/>
            <a:chExt cx="9150350" cy="848360"/>
          </a:xfrm>
        </p:grpSpPr>
        <p:sp>
          <p:nvSpPr>
            <p:cNvPr id="8" name="object 8"/>
            <p:cNvSpPr/>
            <p:nvPr/>
          </p:nvSpPr>
          <p:spPr>
            <a:xfrm>
              <a:off x="1891411" y="215900"/>
              <a:ext cx="0" cy="848360"/>
            </a:xfrm>
            <a:custGeom>
              <a:avLst/>
              <a:gdLst/>
              <a:ahLst/>
              <a:cxnLst/>
              <a:rect l="l" t="t" r="r" b="b"/>
              <a:pathLst>
                <a:path h="848360">
                  <a:moveTo>
                    <a:pt x="0" y="0"/>
                  </a:moveTo>
                  <a:lnTo>
                    <a:pt x="0" y="8483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045210"/>
              <a:ext cx="1885314" cy="12700"/>
            </a:xfrm>
            <a:custGeom>
              <a:avLst/>
              <a:gdLst/>
              <a:ahLst/>
              <a:cxnLst/>
              <a:rect l="l" t="t" r="r" b="b"/>
              <a:pathLst>
                <a:path w="1885314" h="12700">
                  <a:moveTo>
                    <a:pt x="1885061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885061" y="12700"/>
                  </a:lnTo>
                  <a:lnTo>
                    <a:pt x="18850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85061" y="1051560"/>
              <a:ext cx="7259320" cy="0"/>
            </a:xfrm>
            <a:custGeom>
              <a:avLst/>
              <a:gdLst/>
              <a:ahLst/>
              <a:cxnLst/>
              <a:rect l="l" t="t" r="r" b="b"/>
              <a:pathLst>
                <a:path w="7259320">
                  <a:moveTo>
                    <a:pt x="0" y="0"/>
                  </a:moveTo>
                  <a:lnTo>
                    <a:pt x="725893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22250"/>
              <a:ext cx="0" cy="835660"/>
            </a:xfrm>
            <a:custGeom>
              <a:avLst/>
              <a:gdLst/>
              <a:ahLst/>
              <a:cxnLst/>
              <a:rect l="l" t="t" r="r" b="b"/>
              <a:pathLst>
                <a:path h="835660">
                  <a:moveTo>
                    <a:pt x="0" y="0"/>
                  </a:moveTo>
                  <a:lnTo>
                    <a:pt x="0" y="8356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222250"/>
              <a:ext cx="1885314" cy="12700"/>
            </a:xfrm>
            <a:custGeom>
              <a:avLst/>
              <a:gdLst/>
              <a:ahLst/>
              <a:cxnLst/>
              <a:rect l="l" t="t" r="r" b="b"/>
              <a:pathLst>
                <a:path w="1885314" h="12700">
                  <a:moveTo>
                    <a:pt x="1885061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885061" y="12700"/>
                  </a:lnTo>
                  <a:lnTo>
                    <a:pt x="188506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85061" y="228600"/>
              <a:ext cx="7259320" cy="0"/>
            </a:xfrm>
            <a:custGeom>
              <a:avLst/>
              <a:gdLst/>
              <a:ahLst/>
              <a:cxnLst/>
              <a:rect l="l" t="t" r="r" b="b"/>
              <a:pathLst>
                <a:path w="7259320">
                  <a:moveTo>
                    <a:pt x="0" y="0"/>
                  </a:moveTo>
                  <a:lnTo>
                    <a:pt x="725893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0" y="675699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190" y="345059"/>
            <a:ext cx="1377725" cy="234823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1999869" y="348741"/>
            <a:ext cx="869315" cy="227329"/>
            <a:chOff x="1999869" y="348741"/>
            <a:chExt cx="869315" cy="227329"/>
          </a:xfrm>
        </p:grpSpPr>
        <p:sp>
          <p:nvSpPr>
            <p:cNvPr id="17" name="object 17"/>
            <p:cNvSpPr/>
            <p:nvPr/>
          </p:nvSpPr>
          <p:spPr>
            <a:xfrm>
              <a:off x="2004441" y="353313"/>
              <a:ext cx="860425" cy="218440"/>
            </a:xfrm>
            <a:custGeom>
              <a:avLst/>
              <a:gdLst/>
              <a:ahLst/>
              <a:cxnLst/>
              <a:rect l="l" t="t" r="r" b="b"/>
              <a:pathLst>
                <a:path w="860425" h="218440">
                  <a:moveTo>
                    <a:pt x="364489" y="0"/>
                  </a:moveTo>
                  <a:lnTo>
                    <a:pt x="317881" y="0"/>
                  </a:lnTo>
                  <a:lnTo>
                    <a:pt x="232917" y="218185"/>
                  </a:lnTo>
                  <a:lnTo>
                    <a:pt x="279653" y="218185"/>
                  </a:lnTo>
                  <a:lnTo>
                    <a:pt x="297688" y="168655"/>
                  </a:lnTo>
                  <a:lnTo>
                    <a:pt x="432030" y="168655"/>
                  </a:lnTo>
                  <a:lnTo>
                    <a:pt x="417281" y="131825"/>
                  </a:lnTo>
                  <a:lnTo>
                    <a:pt x="311276" y="131825"/>
                  </a:lnTo>
                  <a:lnTo>
                    <a:pt x="340740" y="50926"/>
                  </a:lnTo>
                  <a:lnTo>
                    <a:pt x="384884" y="50926"/>
                  </a:lnTo>
                  <a:lnTo>
                    <a:pt x="364489" y="0"/>
                  </a:lnTo>
                  <a:close/>
                </a:path>
                <a:path w="860425" h="218440">
                  <a:moveTo>
                    <a:pt x="432030" y="168655"/>
                  </a:moveTo>
                  <a:lnTo>
                    <a:pt x="384936" y="168655"/>
                  </a:lnTo>
                  <a:lnTo>
                    <a:pt x="403986" y="218185"/>
                  </a:lnTo>
                  <a:lnTo>
                    <a:pt x="451865" y="218185"/>
                  </a:lnTo>
                  <a:lnTo>
                    <a:pt x="432030" y="168655"/>
                  </a:lnTo>
                  <a:close/>
                </a:path>
                <a:path w="860425" h="218440">
                  <a:moveTo>
                    <a:pt x="384884" y="50926"/>
                  </a:moveTo>
                  <a:lnTo>
                    <a:pt x="340740" y="50926"/>
                  </a:lnTo>
                  <a:lnTo>
                    <a:pt x="370713" y="131825"/>
                  </a:lnTo>
                  <a:lnTo>
                    <a:pt x="417281" y="131825"/>
                  </a:lnTo>
                  <a:lnTo>
                    <a:pt x="384884" y="50926"/>
                  </a:lnTo>
                  <a:close/>
                </a:path>
                <a:path w="860425" h="218440">
                  <a:moveTo>
                    <a:pt x="554989" y="0"/>
                  </a:moveTo>
                  <a:lnTo>
                    <a:pt x="474471" y="0"/>
                  </a:lnTo>
                  <a:lnTo>
                    <a:pt x="474471" y="218185"/>
                  </a:lnTo>
                  <a:lnTo>
                    <a:pt x="557276" y="218185"/>
                  </a:lnTo>
                  <a:lnTo>
                    <a:pt x="568868" y="217900"/>
                  </a:lnTo>
                  <a:lnTo>
                    <a:pt x="613806" y="206105"/>
                  </a:lnTo>
                  <a:lnTo>
                    <a:pt x="639087" y="181482"/>
                  </a:lnTo>
                  <a:lnTo>
                    <a:pt x="518413" y="181482"/>
                  </a:lnTo>
                  <a:lnTo>
                    <a:pt x="518413" y="36956"/>
                  </a:lnTo>
                  <a:lnTo>
                    <a:pt x="639151" y="36956"/>
                  </a:lnTo>
                  <a:lnTo>
                    <a:pt x="635791" y="31898"/>
                  </a:lnTo>
                  <a:lnTo>
                    <a:pt x="605730" y="7576"/>
                  </a:lnTo>
                  <a:lnTo>
                    <a:pt x="567801" y="261"/>
                  </a:lnTo>
                  <a:lnTo>
                    <a:pt x="554989" y="0"/>
                  </a:lnTo>
                  <a:close/>
                </a:path>
                <a:path w="860425" h="218440">
                  <a:moveTo>
                    <a:pt x="639151" y="36956"/>
                  </a:moveTo>
                  <a:lnTo>
                    <a:pt x="538226" y="36956"/>
                  </a:lnTo>
                  <a:lnTo>
                    <a:pt x="550632" y="37078"/>
                  </a:lnTo>
                  <a:lnTo>
                    <a:pt x="560800" y="37449"/>
                  </a:lnTo>
                  <a:lnTo>
                    <a:pt x="600201" y="54355"/>
                  </a:lnTo>
                  <a:lnTo>
                    <a:pt x="611493" y="97289"/>
                  </a:lnTo>
                  <a:lnTo>
                    <a:pt x="611758" y="109219"/>
                  </a:lnTo>
                  <a:lnTo>
                    <a:pt x="611493" y="121221"/>
                  </a:lnTo>
                  <a:lnTo>
                    <a:pt x="604392" y="159003"/>
                  </a:lnTo>
                  <a:lnTo>
                    <a:pt x="567213" y="180927"/>
                  </a:lnTo>
                  <a:lnTo>
                    <a:pt x="551307" y="181482"/>
                  </a:lnTo>
                  <a:lnTo>
                    <a:pt x="639087" y="181482"/>
                  </a:lnTo>
                  <a:lnTo>
                    <a:pt x="655653" y="136270"/>
                  </a:lnTo>
                  <a:lnTo>
                    <a:pt x="657351" y="111124"/>
                  </a:lnTo>
                  <a:lnTo>
                    <a:pt x="656901" y="96460"/>
                  </a:lnTo>
                  <a:lnTo>
                    <a:pt x="646217" y="49563"/>
                  </a:lnTo>
                  <a:lnTo>
                    <a:pt x="641397" y="40338"/>
                  </a:lnTo>
                  <a:lnTo>
                    <a:pt x="639151" y="36956"/>
                  </a:lnTo>
                  <a:close/>
                </a:path>
                <a:path w="860425" h="218440">
                  <a:moveTo>
                    <a:pt x="855852" y="0"/>
                  </a:moveTo>
                  <a:lnTo>
                    <a:pt x="694054" y="0"/>
                  </a:lnTo>
                  <a:lnTo>
                    <a:pt x="694054" y="218185"/>
                  </a:lnTo>
                  <a:lnTo>
                    <a:pt x="859916" y="218185"/>
                  </a:lnTo>
                  <a:lnTo>
                    <a:pt x="859916" y="181482"/>
                  </a:lnTo>
                  <a:lnTo>
                    <a:pt x="738123" y="181482"/>
                  </a:lnTo>
                  <a:lnTo>
                    <a:pt x="738123" y="122046"/>
                  </a:lnTo>
                  <a:lnTo>
                    <a:pt x="847597" y="122046"/>
                  </a:lnTo>
                  <a:lnTo>
                    <a:pt x="847597" y="85343"/>
                  </a:lnTo>
                  <a:lnTo>
                    <a:pt x="738123" y="85343"/>
                  </a:lnTo>
                  <a:lnTo>
                    <a:pt x="738123" y="36956"/>
                  </a:lnTo>
                  <a:lnTo>
                    <a:pt x="855852" y="36956"/>
                  </a:lnTo>
                  <a:lnTo>
                    <a:pt x="855852" y="0"/>
                  </a:lnTo>
                  <a:close/>
                </a:path>
                <a:path w="860425" h="218440">
                  <a:moveTo>
                    <a:pt x="65912" y="0"/>
                  </a:moveTo>
                  <a:lnTo>
                    <a:pt x="0" y="0"/>
                  </a:lnTo>
                  <a:lnTo>
                    <a:pt x="0" y="218185"/>
                  </a:lnTo>
                  <a:lnTo>
                    <a:pt x="40893" y="218185"/>
                  </a:lnTo>
                  <a:lnTo>
                    <a:pt x="40893" y="46481"/>
                  </a:lnTo>
                  <a:lnTo>
                    <a:pt x="78287" y="46481"/>
                  </a:lnTo>
                  <a:lnTo>
                    <a:pt x="65912" y="0"/>
                  </a:lnTo>
                  <a:close/>
                </a:path>
                <a:path w="860425" h="218440">
                  <a:moveTo>
                    <a:pt x="78287" y="46481"/>
                  </a:moveTo>
                  <a:lnTo>
                    <a:pt x="40893" y="46481"/>
                  </a:lnTo>
                  <a:lnTo>
                    <a:pt x="84073" y="218185"/>
                  </a:lnTo>
                  <a:lnTo>
                    <a:pt x="126491" y="218185"/>
                  </a:lnTo>
                  <a:lnTo>
                    <a:pt x="143981" y="148843"/>
                  </a:lnTo>
                  <a:lnTo>
                    <a:pt x="105536" y="148843"/>
                  </a:lnTo>
                  <a:lnTo>
                    <a:pt x="78287" y="46481"/>
                  </a:lnTo>
                  <a:close/>
                </a:path>
                <a:path w="860425" h="218440">
                  <a:moveTo>
                    <a:pt x="210692" y="46481"/>
                  </a:moveTo>
                  <a:lnTo>
                    <a:pt x="169798" y="46481"/>
                  </a:lnTo>
                  <a:lnTo>
                    <a:pt x="169798" y="218185"/>
                  </a:lnTo>
                  <a:lnTo>
                    <a:pt x="210692" y="218185"/>
                  </a:lnTo>
                  <a:lnTo>
                    <a:pt x="210692" y="46481"/>
                  </a:lnTo>
                  <a:close/>
                </a:path>
                <a:path w="860425" h="218440">
                  <a:moveTo>
                    <a:pt x="210692" y="0"/>
                  </a:moveTo>
                  <a:lnTo>
                    <a:pt x="144652" y="0"/>
                  </a:lnTo>
                  <a:lnTo>
                    <a:pt x="105536" y="148843"/>
                  </a:lnTo>
                  <a:lnTo>
                    <a:pt x="143981" y="148843"/>
                  </a:lnTo>
                  <a:lnTo>
                    <a:pt x="169798" y="46481"/>
                  </a:lnTo>
                  <a:lnTo>
                    <a:pt x="210692" y="46481"/>
                  </a:lnTo>
                  <a:lnTo>
                    <a:pt x="2106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04441" y="353313"/>
              <a:ext cx="860425" cy="218440"/>
            </a:xfrm>
            <a:custGeom>
              <a:avLst/>
              <a:gdLst/>
              <a:ahLst/>
              <a:cxnLst/>
              <a:rect l="l" t="t" r="r" b="b"/>
              <a:pathLst>
                <a:path w="860425" h="218440">
                  <a:moveTo>
                    <a:pt x="340740" y="50926"/>
                  </a:moveTo>
                  <a:lnTo>
                    <a:pt x="311276" y="131825"/>
                  </a:lnTo>
                  <a:lnTo>
                    <a:pt x="370713" y="131825"/>
                  </a:lnTo>
                  <a:lnTo>
                    <a:pt x="340740" y="50926"/>
                  </a:lnTo>
                  <a:close/>
                </a:path>
                <a:path w="860425" h="218440">
                  <a:moveTo>
                    <a:pt x="518413" y="36956"/>
                  </a:moveTo>
                  <a:lnTo>
                    <a:pt x="518413" y="181482"/>
                  </a:lnTo>
                  <a:lnTo>
                    <a:pt x="551307" y="181482"/>
                  </a:lnTo>
                  <a:lnTo>
                    <a:pt x="591057" y="174497"/>
                  </a:lnTo>
                  <a:lnTo>
                    <a:pt x="610679" y="131889"/>
                  </a:lnTo>
                  <a:lnTo>
                    <a:pt x="611758" y="109219"/>
                  </a:lnTo>
                  <a:lnTo>
                    <a:pt x="611493" y="97289"/>
                  </a:lnTo>
                  <a:lnTo>
                    <a:pt x="600201" y="54355"/>
                  </a:lnTo>
                  <a:lnTo>
                    <a:pt x="560800" y="37449"/>
                  </a:lnTo>
                  <a:lnTo>
                    <a:pt x="538226" y="36956"/>
                  </a:lnTo>
                  <a:lnTo>
                    <a:pt x="518413" y="36956"/>
                  </a:lnTo>
                  <a:close/>
                </a:path>
                <a:path w="860425" h="218440">
                  <a:moveTo>
                    <a:pt x="694054" y="0"/>
                  </a:moveTo>
                  <a:lnTo>
                    <a:pt x="855852" y="0"/>
                  </a:lnTo>
                  <a:lnTo>
                    <a:pt x="855852" y="36956"/>
                  </a:lnTo>
                  <a:lnTo>
                    <a:pt x="738123" y="36956"/>
                  </a:lnTo>
                  <a:lnTo>
                    <a:pt x="738123" y="85343"/>
                  </a:lnTo>
                  <a:lnTo>
                    <a:pt x="847597" y="85343"/>
                  </a:lnTo>
                  <a:lnTo>
                    <a:pt x="847597" y="122046"/>
                  </a:lnTo>
                  <a:lnTo>
                    <a:pt x="738123" y="122046"/>
                  </a:lnTo>
                  <a:lnTo>
                    <a:pt x="738123" y="181482"/>
                  </a:lnTo>
                  <a:lnTo>
                    <a:pt x="859916" y="181482"/>
                  </a:lnTo>
                  <a:lnTo>
                    <a:pt x="859916" y="218185"/>
                  </a:lnTo>
                  <a:lnTo>
                    <a:pt x="694054" y="218185"/>
                  </a:lnTo>
                  <a:lnTo>
                    <a:pt x="694054" y="0"/>
                  </a:lnTo>
                  <a:close/>
                </a:path>
                <a:path w="860425" h="218440">
                  <a:moveTo>
                    <a:pt x="474471" y="0"/>
                  </a:moveTo>
                  <a:lnTo>
                    <a:pt x="554989" y="0"/>
                  </a:lnTo>
                  <a:lnTo>
                    <a:pt x="567801" y="261"/>
                  </a:lnTo>
                  <a:lnTo>
                    <a:pt x="605730" y="7576"/>
                  </a:lnTo>
                  <a:lnTo>
                    <a:pt x="635791" y="31898"/>
                  </a:lnTo>
                  <a:lnTo>
                    <a:pt x="653333" y="70655"/>
                  </a:lnTo>
                  <a:lnTo>
                    <a:pt x="657351" y="111124"/>
                  </a:lnTo>
                  <a:lnTo>
                    <a:pt x="656925" y="124174"/>
                  </a:lnTo>
                  <a:lnTo>
                    <a:pt x="646094" y="168943"/>
                  </a:lnTo>
                  <a:lnTo>
                    <a:pt x="621035" y="201451"/>
                  </a:lnTo>
                  <a:lnTo>
                    <a:pt x="579247" y="217042"/>
                  </a:lnTo>
                  <a:lnTo>
                    <a:pt x="557276" y="218185"/>
                  </a:lnTo>
                  <a:lnTo>
                    <a:pt x="474471" y="218185"/>
                  </a:lnTo>
                  <a:lnTo>
                    <a:pt x="474471" y="0"/>
                  </a:lnTo>
                  <a:close/>
                </a:path>
                <a:path w="860425" h="218440">
                  <a:moveTo>
                    <a:pt x="317881" y="0"/>
                  </a:moveTo>
                  <a:lnTo>
                    <a:pt x="364489" y="0"/>
                  </a:lnTo>
                  <a:lnTo>
                    <a:pt x="451865" y="218185"/>
                  </a:lnTo>
                  <a:lnTo>
                    <a:pt x="403986" y="218185"/>
                  </a:lnTo>
                  <a:lnTo>
                    <a:pt x="384936" y="168655"/>
                  </a:lnTo>
                  <a:lnTo>
                    <a:pt x="297688" y="168655"/>
                  </a:lnTo>
                  <a:lnTo>
                    <a:pt x="279653" y="218185"/>
                  </a:lnTo>
                  <a:lnTo>
                    <a:pt x="232917" y="218185"/>
                  </a:lnTo>
                  <a:lnTo>
                    <a:pt x="317881" y="0"/>
                  </a:lnTo>
                  <a:close/>
                </a:path>
                <a:path w="860425" h="218440">
                  <a:moveTo>
                    <a:pt x="0" y="0"/>
                  </a:moveTo>
                  <a:lnTo>
                    <a:pt x="65912" y="0"/>
                  </a:lnTo>
                  <a:lnTo>
                    <a:pt x="105536" y="148843"/>
                  </a:lnTo>
                  <a:lnTo>
                    <a:pt x="144652" y="0"/>
                  </a:lnTo>
                  <a:lnTo>
                    <a:pt x="210692" y="0"/>
                  </a:lnTo>
                  <a:lnTo>
                    <a:pt x="210692" y="218185"/>
                  </a:lnTo>
                  <a:lnTo>
                    <a:pt x="169798" y="218185"/>
                  </a:lnTo>
                  <a:lnTo>
                    <a:pt x="169798" y="46481"/>
                  </a:lnTo>
                  <a:lnTo>
                    <a:pt x="126491" y="218185"/>
                  </a:lnTo>
                  <a:lnTo>
                    <a:pt x="84073" y="218185"/>
                  </a:lnTo>
                  <a:lnTo>
                    <a:pt x="40893" y="46481"/>
                  </a:lnTo>
                  <a:lnTo>
                    <a:pt x="40893" y="218185"/>
                  </a:lnTo>
                  <a:lnTo>
                    <a:pt x="0" y="21818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968498" y="345059"/>
            <a:ext cx="862330" cy="234950"/>
            <a:chOff x="2968498" y="345059"/>
            <a:chExt cx="862330" cy="234950"/>
          </a:xfrm>
        </p:grpSpPr>
        <p:sp>
          <p:nvSpPr>
            <p:cNvPr id="20" name="object 20"/>
            <p:cNvSpPr/>
            <p:nvPr/>
          </p:nvSpPr>
          <p:spPr>
            <a:xfrm>
              <a:off x="2973070" y="349631"/>
              <a:ext cx="853440" cy="226060"/>
            </a:xfrm>
            <a:custGeom>
              <a:avLst/>
              <a:gdLst/>
              <a:ahLst/>
              <a:cxnLst/>
              <a:rect l="l" t="t" r="r" b="b"/>
              <a:pathLst>
                <a:path w="853439" h="226059">
                  <a:moveTo>
                    <a:pt x="278510" y="3683"/>
                  </a:moveTo>
                  <a:lnTo>
                    <a:pt x="185800" y="3683"/>
                  </a:lnTo>
                  <a:lnTo>
                    <a:pt x="185800" y="221869"/>
                  </a:lnTo>
                  <a:lnTo>
                    <a:pt x="229869" y="221869"/>
                  </a:lnTo>
                  <a:lnTo>
                    <a:pt x="229869" y="130810"/>
                  </a:lnTo>
                  <a:lnTo>
                    <a:pt x="314690" y="130810"/>
                  </a:lnTo>
                  <a:lnTo>
                    <a:pt x="313412" y="129889"/>
                  </a:lnTo>
                  <a:lnTo>
                    <a:pt x="306578" y="125603"/>
                  </a:lnTo>
                  <a:lnTo>
                    <a:pt x="320075" y="122769"/>
                  </a:lnTo>
                  <a:lnTo>
                    <a:pt x="356092" y="96883"/>
                  </a:lnTo>
                  <a:lnTo>
                    <a:pt x="356503" y="96012"/>
                  </a:lnTo>
                  <a:lnTo>
                    <a:pt x="229869" y="96012"/>
                  </a:lnTo>
                  <a:lnTo>
                    <a:pt x="229869" y="40640"/>
                  </a:lnTo>
                  <a:lnTo>
                    <a:pt x="359726" y="40640"/>
                  </a:lnTo>
                  <a:lnTo>
                    <a:pt x="358878" y="38268"/>
                  </a:lnTo>
                  <a:lnTo>
                    <a:pt x="329310" y="9525"/>
                  </a:lnTo>
                  <a:lnTo>
                    <a:pt x="294824" y="4042"/>
                  </a:lnTo>
                  <a:lnTo>
                    <a:pt x="278510" y="3683"/>
                  </a:lnTo>
                  <a:close/>
                </a:path>
                <a:path w="853439" h="226059">
                  <a:moveTo>
                    <a:pt x="314690" y="130810"/>
                  </a:moveTo>
                  <a:lnTo>
                    <a:pt x="248919" y="130810"/>
                  </a:lnTo>
                  <a:lnTo>
                    <a:pt x="256286" y="131572"/>
                  </a:lnTo>
                  <a:lnTo>
                    <a:pt x="265556" y="134874"/>
                  </a:lnTo>
                  <a:lnTo>
                    <a:pt x="297433" y="174371"/>
                  </a:lnTo>
                  <a:lnTo>
                    <a:pt x="329310" y="221869"/>
                  </a:lnTo>
                  <a:lnTo>
                    <a:pt x="381889" y="221869"/>
                  </a:lnTo>
                  <a:lnTo>
                    <a:pt x="355345" y="179324"/>
                  </a:lnTo>
                  <a:lnTo>
                    <a:pt x="330200" y="143891"/>
                  </a:lnTo>
                  <a:lnTo>
                    <a:pt x="319627" y="134365"/>
                  </a:lnTo>
                  <a:lnTo>
                    <a:pt x="314690" y="130810"/>
                  </a:lnTo>
                  <a:close/>
                </a:path>
                <a:path w="853439" h="226059">
                  <a:moveTo>
                    <a:pt x="359726" y="40640"/>
                  </a:moveTo>
                  <a:lnTo>
                    <a:pt x="264287" y="40640"/>
                  </a:lnTo>
                  <a:lnTo>
                    <a:pt x="276308" y="40687"/>
                  </a:lnTo>
                  <a:lnTo>
                    <a:pt x="285686" y="40830"/>
                  </a:lnTo>
                  <a:lnTo>
                    <a:pt x="312928" y="49911"/>
                  </a:lnTo>
                  <a:lnTo>
                    <a:pt x="316865" y="54356"/>
                  </a:lnTo>
                  <a:lnTo>
                    <a:pt x="318896" y="60325"/>
                  </a:lnTo>
                  <a:lnTo>
                    <a:pt x="318896" y="74295"/>
                  </a:lnTo>
                  <a:lnTo>
                    <a:pt x="317372" y="79629"/>
                  </a:lnTo>
                  <a:lnTo>
                    <a:pt x="314325" y="84074"/>
                  </a:lnTo>
                  <a:lnTo>
                    <a:pt x="311404" y="88392"/>
                  </a:lnTo>
                  <a:lnTo>
                    <a:pt x="262381" y="96012"/>
                  </a:lnTo>
                  <a:lnTo>
                    <a:pt x="356503" y="96012"/>
                  </a:lnTo>
                  <a:lnTo>
                    <a:pt x="360616" y="87296"/>
                  </a:lnTo>
                  <a:lnTo>
                    <a:pt x="363331" y="76638"/>
                  </a:lnTo>
                  <a:lnTo>
                    <a:pt x="364235" y="64897"/>
                  </a:lnTo>
                  <a:lnTo>
                    <a:pt x="363640" y="55465"/>
                  </a:lnTo>
                  <a:lnTo>
                    <a:pt x="361854" y="46593"/>
                  </a:lnTo>
                  <a:lnTo>
                    <a:pt x="359726" y="40640"/>
                  </a:lnTo>
                  <a:close/>
                </a:path>
                <a:path w="853439" h="226059">
                  <a:moveTo>
                    <a:pt x="501650" y="0"/>
                  </a:moveTo>
                  <a:lnTo>
                    <a:pt x="454659" y="8636"/>
                  </a:lnTo>
                  <a:lnTo>
                    <a:pt x="420344" y="35055"/>
                  </a:lnTo>
                  <a:lnTo>
                    <a:pt x="401792" y="70167"/>
                  </a:lnTo>
                  <a:lnTo>
                    <a:pt x="396113" y="114173"/>
                  </a:lnTo>
                  <a:lnTo>
                    <a:pt x="397920" y="138793"/>
                  </a:lnTo>
                  <a:lnTo>
                    <a:pt x="412347" y="179699"/>
                  </a:lnTo>
                  <a:lnTo>
                    <a:pt x="440509" y="208889"/>
                  </a:lnTo>
                  <a:lnTo>
                    <a:pt x="479216" y="223696"/>
                  </a:lnTo>
                  <a:lnTo>
                    <a:pt x="502284" y="225552"/>
                  </a:lnTo>
                  <a:lnTo>
                    <a:pt x="525095" y="223692"/>
                  </a:lnTo>
                  <a:lnTo>
                    <a:pt x="545512" y="218106"/>
                  </a:lnTo>
                  <a:lnTo>
                    <a:pt x="563524" y="208782"/>
                  </a:lnTo>
                  <a:lnTo>
                    <a:pt x="579119" y="195707"/>
                  </a:lnTo>
                  <a:lnTo>
                    <a:pt x="585066" y="187960"/>
                  </a:lnTo>
                  <a:lnTo>
                    <a:pt x="502157" y="187960"/>
                  </a:lnTo>
                  <a:lnTo>
                    <a:pt x="489567" y="186767"/>
                  </a:lnTo>
                  <a:lnTo>
                    <a:pt x="451223" y="158118"/>
                  </a:lnTo>
                  <a:lnTo>
                    <a:pt x="441672" y="114173"/>
                  </a:lnTo>
                  <a:lnTo>
                    <a:pt x="441616" y="112014"/>
                  </a:lnTo>
                  <a:lnTo>
                    <a:pt x="442624" y="94980"/>
                  </a:lnTo>
                  <a:lnTo>
                    <a:pt x="458216" y="56261"/>
                  </a:lnTo>
                  <a:lnTo>
                    <a:pt x="502157" y="37592"/>
                  </a:lnTo>
                  <a:lnTo>
                    <a:pt x="584840" y="37592"/>
                  </a:lnTo>
                  <a:lnTo>
                    <a:pt x="578866" y="29845"/>
                  </a:lnTo>
                  <a:lnTo>
                    <a:pt x="563175" y="16769"/>
                  </a:lnTo>
                  <a:lnTo>
                    <a:pt x="545068" y="7445"/>
                  </a:lnTo>
                  <a:lnTo>
                    <a:pt x="524555" y="1859"/>
                  </a:lnTo>
                  <a:lnTo>
                    <a:pt x="501650" y="0"/>
                  </a:lnTo>
                  <a:close/>
                </a:path>
                <a:path w="853439" h="226059">
                  <a:moveTo>
                    <a:pt x="584840" y="37592"/>
                  </a:moveTo>
                  <a:lnTo>
                    <a:pt x="502157" y="37592"/>
                  </a:lnTo>
                  <a:lnTo>
                    <a:pt x="515098" y="38758"/>
                  </a:lnTo>
                  <a:lnTo>
                    <a:pt x="526697" y="42259"/>
                  </a:lnTo>
                  <a:lnTo>
                    <a:pt x="558133" y="79263"/>
                  </a:lnTo>
                  <a:lnTo>
                    <a:pt x="562229" y="112014"/>
                  </a:lnTo>
                  <a:lnTo>
                    <a:pt x="561179" y="129797"/>
                  </a:lnTo>
                  <a:lnTo>
                    <a:pt x="545338" y="168910"/>
                  </a:lnTo>
                  <a:lnTo>
                    <a:pt x="502157" y="187960"/>
                  </a:lnTo>
                  <a:lnTo>
                    <a:pt x="585066" y="187960"/>
                  </a:lnTo>
                  <a:lnTo>
                    <a:pt x="606016" y="138056"/>
                  </a:lnTo>
                  <a:lnTo>
                    <a:pt x="607748" y="112014"/>
                  </a:lnTo>
                  <a:lnTo>
                    <a:pt x="606012" y="87887"/>
                  </a:lnTo>
                  <a:lnTo>
                    <a:pt x="600582" y="65627"/>
                  </a:lnTo>
                  <a:lnTo>
                    <a:pt x="591534" y="46271"/>
                  </a:lnTo>
                  <a:lnTo>
                    <a:pt x="584840" y="37592"/>
                  </a:lnTo>
                  <a:close/>
                </a:path>
                <a:path w="853439" h="226059">
                  <a:moveTo>
                    <a:pt x="708152" y="3683"/>
                  </a:moveTo>
                  <a:lnTo>
                    <a:pt x="642239" y="3683"/>
                  </a:lnTo>
                  <a:lnTo>
                    <a:pt x="642239" y="221869"/>
                  </a:lnTo>
                  <a:lnTo>
                    <a:pt x="683132" y="221869"/>
                  </a:lnTo>
                  <a:lnTo>
                    <a:pt x="683132" y="50165"/>
                  </a:lnTo>
                  <a:lnTo>
                    <a:pt x="720526" y="50165"/>
                  </a:lnTo>
                  <a:lnTo>
                    <a:pt x="708152" y="3683"/>
                  </a:lnTo>
                  <a:close/>
                </a:path>
                <a:path w="853439" h="226059">
                  <a:moveTo>
                    <a:pt x="720526" y="50165"/>
                  </a:moveTo>
                  <a:lnTo>
                    <a:pt x="683132" y="50165"/>
                  </a:lnTo>
                  <a:lnTo>
                    <a:pt x="726313" y="221869"/>
                  </a:lnTo>
                  <a:lnTo>
                    <a:pt x="768731" y="221869"/>
                  </a:lnTo>
                  <a:lnTo>
                    <a:pt x="786220" y="152527"/>
                  </a:lnTo>
                  <a:lnTo>
                    <a:pt x="747776" y="152527"/>
                  </a:lnTo>
                  <a:lnTo>
                    <a:pt x="720526" y="50165"/>
                  </a:lnTo>
                  <a:close/>
                </a:path>
                <a:path w="853439" h="226059">
                  <a:moveTo>
                    <a:pt x="852932" y="50165"/>
                  </a:moveTo>
                  <a:lnTo>
                    <a:pt x="812038" y="50165"/>
                  </a:lnTo>
                  <a:lnTo>
                    <a:pt x="812038" y="221869"/>
                  </a:lnTo>
                  <a:lnTo>
                    <a:pt x="852932" y="221869"/>
                  </a:lnTo>
                  <a:lnTo>
                    <a:pt x="852932" y="50165"/>
                  </a:lnTo>
                  <a:close/>
                </a:path>
                <a:path w="853439" h="226059">
                  <a:moveTo>
                    <a:pt x="852932" y="3683"/>
                  </a:moveTo>
                  <a:lnTo>
                    <a:pt x="786892" y="3683"/>
                  </a:lnTo>
                  <a:lnTo>
                    <a:pt x="747776" y="152527"/>
                  </a:lnTo>
                  <a:lnTo>
                    <a:pt x="786220" y="152527"/>
                  </a:lnTo>
                  <a:lnTo>
                    <a:pt x="812038" y="50165"/>
                  </a:lnTo>
                  <a:lnTo>
                    <a:pt x="852932" y="50165"/>
                  </a:lnTo>
                  <a:lnTo>
                    <a:pt x="852932" y="3683"/>
                  </a:lnTo>
                  <a:close/>
                </a:path>
                <a:path w="853439" h="226059">
                  <a:moveTo>
                    <a:pt x="149606" y="3683"/>
                  </a:moveTo>
                  <a:lnTo>
                    <a:pt x="0" y="3683"/>
                  </a:lnTo>
                  <a:lnTo>
                    <a:pt x="0" y="221869"/>
                  </a:lnTo>
                  <a:lnTo>
                    <a:pt x="44068" y="221869"/>
                  </a:lnTo>
                  <a:lnTo>
                    <a:pt x="44068" y="129159"/>
                  </a:lnTo>
                  <a:lnTo>
                    <a:pt x="135128" y="129159"/>
                  </a:lnTo>
                  <a:lnTo>
                    <a:pt x="135128" y="92202"/>
                  </a:lnTo>
                  <a:lnTo>
                    <a:pt x="44068" y="92202"/>
                  </a:lnTo>
                  <a:lnTo>
                    <a:pt x="44068" y="40640"/>
                  </a:lnTo>
                  <a:lnTo>
                    <a:pt x="149606" y="40640"/>
                  </a:lnTo>
                  <a:lnTo>
                    <a:pt x="149606" y="3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02940" y="387223"/>
              <a:ext cx="332740" cy="150495"/>
            </a:xfrm>
            <a:custGeom>
              <a:avLst/>
              <a:gdLst/>
              <a:ahLst/>
              <a:cxnLst/>
              <a:rect l="l" t="t" r="r" b="b"/>
              <a:pathLst>
                <a:path w="332739" h="150495">
                  <a:moveTo>
                    <a:pt x="0" y="3048"/>
                  </a:moveTo>
                  <a:lnTo>
                    <a:pt x="0" y="58419"/>
                  </a:lnTo>
                  <a:lnTo>
                    <a:pt x="32512" y="58419"/>
                  </a:lnTo>
                  <a:lnTo>
                    <a:pt x="72136" y="55752"/>
                  </a:lnTo>
                  <a:lnTo>
                    <a:pt x="84455" y="46481"/>
                  </a:lnTo>
                  <a:lnTo>
                    <a:pt x="87502" y="42037"/>
                  </a:lnTo>
                  <a:lnTo>
                    <a:pt x="89026" y="36702"/>
                  </a:lnTo>
                  <a:lnTo>
                    <a:pt x="89026" y="30099"/>
                  </a:lnTo>
                  <a:lnTo>
                    <a:pt x="89026" y="22732"/>
                  </a:lnTo>
                  <a:lnTo>
                    <a:pt x="86995" y="16763"/>
                  </a:lnTo>
                  <a:lnTo>
                    <a:pt x="83058" y="12318"/>
                  </a:lnTo>
                  <a:lnTo>
                    <a:pt x="79121" y="7747"/>
                  </a:lnTo>
                  <a:lnTo>
                    <a:pt x="34417" y="3048"/>
                  </a:lnTo>
                  <a:lnTo>
                    <a:pt x="0" y="3048"/>
                  </a:lnTo>
                  <a:close/>
                </a:path>
                <a:path w="332739" h="150495">
                  <a:moveTo>
                    <a:pt x="272288" y="0"/>
                  </a:moveTo>
                  <a:lnTo>
                    <a:pt x="228346" y="18668"/>
                  </a:lnTo>
                  <a:lnTo>
                    <a:pt x="212754" y="57388"/>
                  </a:lnTo>
                  <a:lnTo>
                    <a:pt x="211709" y="75056"/>
                  </a:lnTo>
                  <a:lnTo>
                    <a:pt x="212780" y="92436"/>
                  </a:lnTo>
                  <a:lnTo>
                    <a:pt x="228854" y="131190"/>
                  </a:lnTo>
                  <a:lnTo>
                    <a:pt x="272288" y="150367"/>
                  </a:lnTo>
                  <a:lnTo>
                    <a:pt x="284857" y="149177"/>
                  </a:lnTo>
                  <a:lnTo>
                    <a:pt x="322875" y="120677"/>
                  </a:lnTo>
                  <a:lnTo>
                    <a:pt x="332359" y="74422"/>
                  </a:lnTo>
                  <a:lnTo>
                    <a:pt x="331335" y="56850"/>
                  </a:lnTo>
                  <a:lnTo>
                    <a:pt x="315975" y="18541"/>
                  </a:lnTo>
                  <a:lnTo>
                    <a:pt x="272288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0737" y="348742"/>
              <a:ext cx="219837" cy="22732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973070" y="349631"/>
              <a:ext cx="608330" cy="226060"/>
            </a:xfrm>
            <a:custGeom>
              <a:avLst/>
              <a:gdLst/>
              <a:ahLst/>
              <a:cxnLst/>
              <a:rect l="l" t="t" r="r" b="b"/>
              <a:pathLst>
                <a:path w="608329" h="226059">
                  <a:moveTo>
                    <a:pt x="185800" y="3683"/>
                  </a:moveTo>
                  <a:lnTo>
                    <a:pt x="278510" y="3683"/>
                  </a:lnTo>
                  <a:lnTo>
                    <a:pt x="294824" y="4042"/>
                  </a:lnTo>
                  <a:lnTo>
                    <a:pt x="336833" y="13049"/>
                  </a:lnTo>
                  <a:lnTo>
                    <a:pt x="361854" y="46593"/>
                  </a:lnTo>
                  <a:lnTo>
                    <a:pt x="364235" y="64897"/>
                  </a:lnTo>
                  <a:lnTo>
                    <a:pt x="363331" y="76638"/>
                  </a:lnTo>
                  <a:lnTo>
                    <a:pt x="341689" y="112672"/>
                  </a:lnTo>
                  <a:lnTo>
                    <a:pt x="306578" y="125603"/>
                  </a:lnTo>
                  <a:lnTo>
                    <a:pt x="313412" y="129889"/>
                  </a:lnTo>
                  <a:lnTo>
                    <a:pt x="341153" y="157702"/>
                  </a:lnTo>
                  <a:lnTo>
                    <a:pt x="381889" y="221869"/>
                  </a:lnTo>
                  <a:lnTo>
                    <a:pt x="329310" y="221869"/>
                  </a:lnTo>
                  <a:lnTo>
                    <a:pt x="297433" y="174371"/>
                  </a:lnTo>
                  <a:lnTo>
                    <a:pt x="289623" y="162851"/>
                  </a:lnTo>
                  <a:lnTo>
                    <a:pt x="260985" y="133223"/>
                  </a:lnTo>
                  <a:lnTo>
                    <a:pt x="248919" y="130810"/>
                  </a:lnTo>
                  <a:lnTo>
                    <a:pt x="238760" y="130810"/>
                  </a:lnTo>
                  <a:lnTo>
                    <a:pt x="229869" y="130810"/>
                  </a:lnTo>
                  <a:lnTo>
                    <a:pt x="229869" y="221869"/>
                  </a:lnTo>
                  <a:lnTo>
                    <a:pt x="185800" y="221869"/>
                  </a:lnTo>
                  <a:lnTo>
                    <a:pt x="185800" y="3683"/>
                  </a:lnTo>
                  <a:close/>
                </a:path>
                <a:path w="608329" h="226059">
                  <a:moveTo>
                    <a:pt x="0" y="3683"/>
                  </a:moveTo>
                  <a:lnTo>
                    <a:pt x="149606" y="3683"/>
                  </a:lnTo>
                  <a:lnTo>
                    <a:pt x="149606" y="40640"/>
                  </a:lnTo>
                  <a:lnTo>
                    <a:pt x="44068" y="40640"/>
                  </a:lnTo>
                  <a:lnTo>
                    <a:pt x="44068" y="92202"/>
                  </a:lnTo>
                  <a:lnTo>
                    <a:pt x="135128" y="92202"/>
                  </a:lnTo>
                  <a:lnTo>
                    <a:pt x="135128" y="129159"/>
                  </a:lnTo>
                  <a:lnTo>
                    <a:pt x="44068" y="129159"/>
                  </a:lnTo>
                  <a:lnTo>
                    <a:pt x="44068" y="221869"/>
                  </a:lnTo>
                  <a:lnTo>
                    <a:pt x="0" y="221869"/>
                  </a:lnTo>
                  <a:lnTo>
                    <a:pt x="0" y="3683"/>
                  </a:lnTo>
                  <a:close/>
                </a:path>
                <a:path w="608329" h="226059">
                  <a:moveTo>
                    <a:pt x="501650" y="0"/>
                  </a:moveTo>
                  <a:lnTo>
                    <a:pt x="545068" y="7445"/>
                  </a:lnTo>
                  <a:lnTo>
                    <a:pt x="578866" y="29845"/>
                  </a:lnTo>
                  <a:lnTo>
                    <a:pt x="600582" y="65627"/>
                  </a:lnTo>
                  <a:lnTo>
                    <a:pt x="607821" y="113030"/>
                  </a:lnTo>
                  <a:lnTo>
                    <a:pt x="606016" y="138056"/>
                  </a:lnTo>
                  <a:lnTo>
                    <a:pt x="591641" y="179395"/>
                  </a:lnTo>
                  <a:lnTo>
                    <a:pt x="563524" y="208782"/>
                  </a:lnTo>
                  <a:lnTo>
                    <a:pt x="525095" y="223692"/>
                  </a:lnTo>
                  <a:lnTo>
                    <a:pt x="502284" y="225552"/>
                  </a:lnTo>
                  <a:lnTo>
                    <a:pt x="479216" y="223696"/>
                  </a:lnTo>
                  <a:lnTo>
                    <a:pt x="440509" y="208889"/>
                  </a:lnTo>
                  <a:lnTo>
                    <a:pt x="412347" y="179699"/>
                  </a:lnTo>
                  <a:lnTo>
                    <a:pt x="397920" y="138793"/>
                  </a:lnTo>
                  <a:lnTo>
                    <a:pt x="396113" y="114173"/>
                  </a:lnTo>
                  <a:lnTo>
                    <a:pt x="396751" y="98171"/>
                  </a:lnTo>
                  <a:lnTo>
                    <a:pt x="406145" y="58166"/>
                  </a:lnTo>
                  <a:lnTo>
                    <a:pt x="433032" y="22030"/>
                  </a:lnTo>
                  <a:lnTo>
                    <a:pt x="476583" y="2127"/>
                  </a:lnTo>
                  <a:lnTo>
                    <a:pt x="50165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115053" y="345059"/>
            <a:ext cx="1262380" cy="234950"/>
            <a:chOff x="4115053" y="345059"/>
            <a:chExt cx="1262380" cy="234950"/>
          </a:xfrm>
        </p:grpSpPr>
        <p:sp>
          <p:nvSpPr>
            <p:cNvPr id="25" name="object 25"/>
            <p:cNvSpPr/>
            <p:nvPr/>
          </p:nvSpPr>
          <p:spPr>
            <a:xfrm>
              <a:off x="4119625" y="349631"/>
              <a:ext cx="1253490" cy="226060"/>
            </a:xfrm>
            <a:custGeom>
              <a:avLst/>
              <a:gdLst/>
              <a:ahLst/>
              <a:cxnLst/>
              <a:rect l="l" t="t" r="r" b="b"/>
              <a:pathLst>
                <a:path w="1253489" h="226059">
                  <a:moveTo>
                    <a:pt x="813943" y="3683"/>
                  </a:moveTo>
                  <a:lnTo>
                    <a:pt x="767461" y="3683"/>
                  </a:lnTo>
                  <a:lnTo>
                    <a:pt x="682371" y="221869"/>
                  </a:lnTo>
                  <a:lnTo>
                    <a:pt x="729107" y="221869"/>
                  </a:lnTo>
                  <a:lnTo>
                    <a:pt x="747140" y="172339"/>
                  </a:lnTo>
                  <a:lnTo>
                    <a:pt x="881483" y="172339"/>
                  </a:lnTo>
                  <a:lnTo>
                    <a:pt x="866734" y="135509"/>
                  </a:lnTo>
                  <a:lnTo>
                    <a:pt x="760729" y="135509"/>
                  </a:lnTo>
                  <a:lnTo>
                    <a:pt x="790194" y="54610"/>
                  </a:lnTo>
                  <a:lnTo>
                    <a:pt x="834337" y="54610"/>
                  </a:lnTo>
                  <a:lnTo>
                    <a:pt x="813943" y="3683"/>
                  </a:lnTo>
                  <a:close/>
                </a:path>
                <a:path w="1253489" h="226059">
                  <a:moveTo>
                    <a:pt x="881483" y="172339"/>
                  </a:moveTo>
                  <a:lnTo>
                    <a:pt x="834389" y="172339"/>
                  </a:lnTo>
                  <a:lnTo>
                    <a:pt x="853439" y="221869"/>
                  </a:lnTo>
                  <a:lnTo>
                    <a:pt x="901319" y="221869"/>
                  </a:lnTo>
                  <a:lnTo>
                    <a:pt x="881483" y="172339"/>
                  </a:lnTo>
                  <a:close/>
                </a:path>
                <a:path w="1253489" h="226059">
                  <a:moveTo>
                    <a:pt x="994410" y="40640"/>
                  </a:moveTo>
                  <a:lnTo>
                    <a:pt x="950340" y="40640"/>
                  </a:lnTo>
                  <a:lnTo>
                    <a:pt x="950340" y="221869"/>
                  </a:lnTo>
                  <a:lnTo>
                    <a:pt x="994410" y="221869"/>
                  </a:lnTo>
                  <a:lnTo>
                    <a:pt x="994410" y="40640"/>
                  </a:lnTo>
                  <a:close/>
                </a:path>
                <a:path w="1253489" h="226059">
                  <a:moveTo>
                    <a:pt x="834337" y="54610"/>
                  </a:moveTo>
                  <a:lnTo>
                    <a:pt x="790194" y="54610"/>
                  </a:lnTo>
                  <a:lnTo>
                    <a:pt x="820293" y="135509"/>
                  </a:lnTo>
                  <a:lnTo>
                    <a:pt x="866734" y="135509"/>
                  </a:lnTo>
                  <a:lnTo>
                    <a:pt x="834337" y="54610"/>
                  </a:lnTo>
                  <a:close/>
                </a:path>
                <a:path w="1253489" h="226059">
                  <a:moveTo>
                    <a:pt x="1058926" y="3683"/>
                  </a:moveTo>
                  <a:lnTo>
                    <a:pt x="885571" y="3683"/>
                  </a:lnTo>
                  <a:lnTo>
                    <a:pt x="885571" y="40640"/>
                  </a:lnTo>
                  <a:lnTo>
                    <a:pt x="1058926" y="40640"/>
                  </a:lnTo>
                  <a:lnTo>
                    <a:pt x="1058926" y="3683"/>
                  </a:lnTo>
                  <a:close/>
                </a:path>
                <a:path w="1253489" h="226059">
                  <a:moveTo>
                    <a:pt x="1248918" y="3683"/>
                  </a:moveTo>
                  <a:lnTo>
                    <a:pt x="1087120" y="3683"/>
                  </a:lnTo>
                  <a:lnTo>
                    <a:pt x="1087120" y="221869"/>
                  </a:lnTo>
                  <a:lnTo>
                    <a:pt x="1253109" y="221869"/>
                  </a:lnTo>
                  <a:lnTo>
                    <a:pt x="1253109" y="185166"/>
                  </a:lnTo>
                  <a:lnTo>
                    <a:pt x="1131189" y="185166"/>
                  </a:lnTo>
                  <a:lnTo>
                    <a:pt x="1131189" y="125730"/>
                  </a:lnTo>
                  <a:lnTo>
                    <a:pt x="1240663" y="125730"/>
                  </a:lnTo>
                  <a:lnTo>
                    <a:pt x="1240663" y="89027"/>
                  </a:lnTo>
                  <a:lnTo>
                    <a:pt x="1131189" y="89027"/>
                  </a:lnTo>
                  <a:lnTo>
                    <a:pt x="1131189" y="40640"/>
                  </a:lnTo>
                  <a:lnTo>
                    <a:pt x="1248918" y="40640"/>
                  </a:lnTo>
                  <a:lnTo>
                    <a:pt x="1248918" y="3683"/>
                  </a:lnTo>
                  <a:close/>
                </a:path>
                <a:path w="1253489" h="226059">
                  <a:moveTo>
                    <a:pt x="528954" y="3683"/>
                  </a:moveTo>
                  <a:lnTo>
                    <a:pt x="484886" y="3683"/>
                  </a:lnTo>
                  <a:lnTo>
                    <a:pt x="484952" y="124333"/>
                  </a:lnTo>
                  <a:lnTo>
                    <a:pt x="487297" y="164931"/>
                  </a:lnTo>
                  <a:lnTo>
                    <a:pt x="506618" y="205114"/>
                  </a:lnTo>
                  <a:lnTo>
                    <a:pt x="546973" y="223742"/>
                  </a:lnTo>
                  <a:lnTo>
                    <a:pt x="574421" y="225552"/>
                  </a:lnTo>
                  <a:lnTo>
                    <a:pt x="586757" y="225145"/>
                  </a:lnTo>
                  <a:lnTo>
                    <a:pt x="624056" y="215348"/>
                  </a:lnTo>
                  <a:lnTo>
                    <a:pt x="650538" y="187960"/>
                  </a:lnTo>
                  <a:lnTo>
                    <a:pt x="573151" y="187960"/>
                  </a:lnTo>
                  <a:lnTo>
                    <a:pt x="564391" y="187457"/>
                  </a:lnTo>
                  <a:lnTo>
                    <a:pt x="530606" y="158369"/>
                  </a:lnTo>
                  <a:lnTo>
                    <a:pt x="529052" y="134705"/>
                  </a:lnTo>
                  <a:lnTo>
                    <a:pt x="528954" y="3683"/>
                  </a:lnTo>
                  <a:close/>
                </a:path>
                <a:path w="1253489" h="226059">
                  <a:moveTo>
                    <a:pt x="658876" y="3683"/>
                  </a:moveTo>
                  <a:lnTo>
                    <a:pt x="614807" y="3683"/>
                  </a:lnTo>
                  <a:lnTo>
                    <a:pt x="614704" y="134705"/>
                  </a:lnTo>
                  <a:lnTo>
                    <a:pt x="614657" y="137257"/>
                  </a:lnTo>
                  <a:lnTo>
                    <a:pt x="607695" y="175133"/>
                  </a:lnTo>
                  <a:lnTo>
                    <a:pt x="573151" y="187960"/>
                  </a:lnTo>
                  <a:lnTo>
                    <a:pt x="650538" y="187960"/>
                  </a:lnTo>
                  <a:lnTo>
                    <a:pt x="658607" y="137257"/>
                  </a:lnTo>
                  <a:lnTo>
                    <a:pt x="658797" y="124333"/>
                  </a:lnTo>
                  <a:lnTo>
                    <a:pt x="658876" y="3683"/>
                  </a:lnTo>
                  <a:close/>
                </a:path>
                <a:path w="1253489" h="226059">
                  <a:moveTo>
                    <a:pt x="392429" y="40640"/>
                  </a:moveTo>
                  <a:lnTo>
                    <a:pt x="348361" y="40640"/>
                  </a:lnTo>
                  <a:lnTo>
                    <a:pt x="348361" y="221869"/>
                  </a:lnTo>
                  <a:lnTo>
                    <a:pt x="392429" y="221869"/>
                  </a:lnTo>
                  <a:lnTo>
                    <a:pt x="392429" y="40640"/>
                  </a:lnTo>
                  <a:close/>
                </a:path>
                <a:path w="1253489" h="226059">
                  <a:moveTo>
                    <a:pt x="456946" y="3683"/>
                  </a:moveTo>
                  <a:lnTo>
                    <a:pt x="283590" y="3683"/>
                  </a:lnTo>
                  <a:lnTo>
                    <a:pt x="283590" y="40640"/>
                  </a:lnTo>
                  <a:lnTo>
                    <a:pt x="456946" y="40640"/>
                  </a:lnTo>
                  <a:lnTo>
                    <a:pt x="456946" y="3683"/>
                  </a:lnTo>
                  <a:close/>
                </a:path>
                <a:path w="1253489" h="226059">
                  <a:moveTo>
                    <a:pt x="256539" y="3683"/>
                  </a:moveTo>
                  <a:lnTo>
                    <a:pt x="212598" y="3683"/>
                  </a:lnTo>
                  <a:lnTo>
                    <a:pt x="212598" y="221869"/>
                  </a:lnTo>
                  <a:lnTo>
                    <a:pt x="256539" y="221869"/>
                  </a:lnTo>
                  <a:lnTo>
                    <a:pt x="256539" y="3683"/>
                  </a:lnTo>
                  <a:close/>
                </a:path>
                <a:path w="1253489" h="226059">
                  <a:moveTo>
                    <a:pt x="42925" y="146685"/>
                  </a:moveTo>
                  <a:lnTo>
                    <a:pt x="0" y="150876"/>
                  </a:lnTo>
                  <a:lnTo>
                    <a:pt x="3290" y="168088"/>
                  </a:lnTo>
                  <a:lnTo>
                    <a:pt x="8794" y="183134"/>
                  </a:lnTo>
                  <a:lnTo>
                    <a:pt x="38804" y="214963"/>
                  </a:lnTo>
                  <a:lnTo>
                    <a:pt x="90043" y="225679"/>
                  </a:lnTo>
                  <a:lnTo>
                    <a:pt x="103661" y="225198"/>
                  </a:lnTo>
                  <a:lnTo>
                    <a:pt x="146520" y="213280"/>
                  </a:lnTo>
                  <a:lnTo>
                    <a:pt x="169653" y="188595"/>
                  </a:lnTo>
                  <a:lnTo>
                    <a:pt x="90550" y="188595"/>
                  </a:lnTo>
                  <a:lnTo>
                    <a:pt x="80978" y="187954"/>
                  </a:lnTo>
                  <a:lnTo>
                    <a:pt x="48736" y="165465"/>
                  </a:lnTo>
                  <a:lnTo>
                    <a:pt x="45331" y="156807"/>
                  </a:lnTo>
                  <a:lnTo>
                    <a:pt x="42925" y="146685"/>
                  </a:lnTo>
                  <a:close/>
                </a:path>
                <a:path w="1253489" h="226059">
                  <a:moveTo>
                    <a:pt x="87502" y="0"/>
                  </a:moveTo>
                  <a:lnTo>
                    <a:pt x="44576" y="7620"/>
                  </a:lnTo>
                  <a:lnTo>
                    <a:pt x="13231" y="37097"/>
                  </a:lnTo>
                  <a:lnTo>
                    <a:pt x="7874" y="60833"/>
                  </a:lnTo>
                  <a:lnTo>
                    <a:pt x="9136" y="73288"/>
                  </a:lnTo>
                  <a:lnTo>
                    <a:pt x="36522" y="110916"/>
                  </a:lnTo>
                  <a:lnTo>
                    <a:pt x="77724" y="126365"/>
                  </a:lnTo>
                  <a:lnTo>
                    <a:pt x="100282" y="132175"/>
                  </a:lnTo>
                  <a:lnTo>
                    <a:pt x="107888" y="134294"/>
                  </a:lnTo>
                  <a:lnTo>
                    <a:pt x="133350" y="153289"/>
                  </a:lnTo>
                  <a:lnTo>
                    <a:pt x="133350" y="166497"/>
                  </a:lnTo>
                  <a:lnTo>
                    <a:pt x="100498" y="188025"/>
                  </a:lnTo>
                  <a:lnTo>
                    <a:pt x="90550" y="188595"/>
                  </a:lnTo>
                  <a:lnTo>
                    <a:pt x="169653" y="188595"/>
                  </a:lnTo>
                  <a:lnTo>
                    <a:pt x="171578" y="185086"/>
                  </a:lnTo>
                  <a:lnTo>
                    <a:pt x="174831" y="176466"/>
                  </a:lnTo>
                  <a:lnTo>
                    <a:pt x="176774" y="167560"/>
                  </a:lnTo>
                  <a:lnTo>
                    <a:pt x="177419" y="158369"/>
                  </a:lnTo>
                  <a:lnTo>
                    <a:pt x="176873" y="148413"/>
                  </a:lnTo>
                  <a:lnTo>
                    <a:pt x="158384" y="110982"/>
                  </a:lnTo>
                  <a:lnTo>
                    <a:pt x="112077" y="89558"/>
                  </a:lnTo>
                  <a:lnTo>
                    <a:pt x="82484" y="81960"/>
                  </a:lnTo>
                  <a:lnTo>
                    <a:pt x="70881" y="78279"/>
                  </a:lnTo>
                  <a:lnTo>
                    <a:pt x="62255" y="74670"/>
                  </a:lnTo>
                  <a:lnTo>
                    <a:pt x="56641" y="71120"/>
                  </a:lnTo>
                  <a:lnTo>
                    <a:pt x="52197" y="67437"/>
                  </a:lnTo>
                  <a:lnTo>
                    <a:pt x="50037" y="62992"/>
                  </a:lnTo>
                  <a:lnTo>
                    <a:pt x="50037" y="52197"/>
                  </a:lnTo>
                  <a:lnTo>
                    <a:pt x="87122" y="36449"/>
                  </a:lnTo>
                  <a:lnTo>
                    <a:pt x="163669" y="36449"/>
                  </a:lnTo>
                  <a:lnTo>
                    <a:pt x="158497" y="27749"/>
                  </a:lnTo>
                  <a:lnTo>
                    <a:pt x="149351" y="18034"/>
                  </a:lnTo>
                  <a:lnTo>
                    <a:pt x="137705" y="10126"/>
                  </a:lnTo>
                  <a:lnTo>
                    <a:pt x="123523" y="4492"/>
                  </a:lnTo>
                  <a:lnTo>
                    <a:pt x="106793" y="1121"/>
                  </a:lnTo>
                  <a:lnTo>
                    <a:pt x="87502" y="0"/>
                  </a:lnTo>
                  <a:close/>
                </a:path>
                <a:path w="1253489" h="226059">
                  <a:moveTo>
                    <a:pt x="163669" y="36449"/>
                  </a:moveTo>
                  <a:lnTo>
                    <a:pt x="87122" y="36449"/>
                  </a:lnTo>
                  <a:lnTo>
                    <a:pt x="95807" y="36903"/>
                  </a:lnTo>
                  <a:lnTo>
                    <a:pt x="103362" y="38274"/>
                  </a:lnTo>
                  <a:lnTo>
                    <a:pt x="127126" y="67945"/>
                  </a:lnTo>
                  <a:lnTo>
                    <a:pt x="171196" y="66040"/>
                  </a:lnTo>
                  <a:lnTo>
                    <a:pt x="169408" y="51752"/>
                  </a:lnTo>
                  <a:lnTo>
                    <a:pt x="165179" y="38988"/>
                  </a:lnTo>
                  <a:lnTo>
                    <a:pt x="163669" y="364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332223" y="353314"/>
              <a:ext cx="1040765" cy="222250"/>
            </a:xfrm>
            <a:custGeom>
              <a:avLst/>
              <a:gdLst/>
              <a:ahLst/>
              <a:cxnLst/>
              <a:rect l="l" t="t" r="r" b="b"/>
              <a:pathLst>
                <a:path w="1040764" h="222250">
                  <a:moveTo>
                    <a:pt x="577596" y="50926"/>
                  </a:moveTo>
                  <a:lnTo>
                    <a:pt x="548131" y="131825"/>
                  </a:lnTo>
                  <a:lnTo>
                    <a:pt x="607695" y="131825"/>
                  </a:lnTo>
                  <a:lnTo>
                    <a:pt x="577596" y="50926"/>
                  </a:lnTo>
                  <a:close/>
                </a:path>
                <a:path w="1040764" h="222250">
                  <a:moveTo>
                    <a:pt x="874522" y="0"/>
                  </a:moveTo>
                  <a:lnTo>
                    <a:pt x="1036320" y="0"/>
                  </a:lnTo>
                  <a:lnTo>
                    <a:pt x="1036320" y="36956"/>
                  </a:lnTo>
                  <a:lnTo>
                    <a:pt x="918590" y="36956"/>
                  </a:lnTo>
                  <a:lnTo>
                    <a:pt x="918590" y="85343"/>
                  </a:lnTo>
                  <a:lnTo>
                    <a:pt x="1028064" y="85343"/>
                  </a:lnTo>
                  <a:lnTo>
                    <a:pt x="1028064" y="122046"/>
                  </a:lnTo>
                  <a:lnTo>
                    <a:pt x="918590" y="122046"/>
                  </a:lnTo>
                  <a:lnTo>
                    <a:pt x="918590" y="181482"/>
                  </a:lnTo>
                  <a:lnTo>
                    <a:pt x="1040511" y="181482"/>
                  </a:lnTo>
                  <a:lnTo>
                    <a:pt x="1040511" y="218185"/>
                  </a:lnTo>
                  <a:lnTo>
                    <a:pt x="874522" y="218185"/>
                  </a:lnTo>
                  <a:lnTo>
                    <a:pt x="874522" y="0"/>
                  </a:lnTo>
                  <a:close/>
                </a:path>
                <a:path w="1040764" h="222250">
                  <a:moveTo>
                    <a:pt x="672973" y="0"/>
                  </a:moveTo>
                  <a:lnTo>
                    <a:pt x="846327" y="0"/>
                  </a:lnTo>
                  <a:lnTo>
                    <a:pt x="846327" y="36956"/>
                  </a:lnTo>
                  <a:lnTo>
                    <a:pt x="781812" y="36956"/>
                  </a:lnTo>
                  <a:lnTo>
                    <a:pt x="781812" y="218185"/>
                  </a:lnTo>
                  <a:lnTo>
                    <a:pt x="737742" y="218185"/>
                  </a:lnTo>
                  <a:lnTo>
                    <a:pt x="737742" y="36956"/>
                  </a:lnTo>
                  <a:lnTo>
                    <a:pt x="672973" y="36956"/>
                  </a:lnTo>
                  <a:lnTo>
                    <a:pt x="672973" y="0"/>
                  </a:lnTo>
                  <a:close/>
                </a:path>
                <a:path w="1040764" h="222250">
                  <a:moveTo>
                    <a:pt x="554863" y="0"/>
                  </a:moveTo>
                  <a:lnTo>
                    <a:pt x="601345" y="0"/>
                  </a:lnTo>
                  <a:lnTo>
                    <a:pt x="688721" y="218185"/>
                  </a:lnTo>
                  <a:lnTo>
                    <a:pt x="640841" y="218185"/>
                  </a:lnTo>
                  <a:lnTo>
                    <a:pt x="621791" y="168655"/>
                  </a:lnTo>
                  <a:lnTo>
                    <a:pt x="534542" y="168655"/>
                  </a:lnTo>
                  <a:lnTo>
                    <a:pt x="516509" y="218185"/>
                  </a:lnTo>
                  <a:lnTo>
                    <a:pt x="469773" y="218185"/>
                  </a:lnTo>
                  <a:lnTo>
                    <a:pt x="554863" y="0"/>
                  </a:lnTo>
                  <a:close/>
                </a:path>
                <a:path w="1040764" h="222250">
                  <a:moveTo>
                    <a:pt x="272288" y="0"/>
                  </a:moveTo>
                  <a:lnTo>
                    <a:pt x="316356" y="0"/>
                  </a:lnTo>
                  <a:lnTo>
                    <a:pt x="316356" y="118236"/>
                  </a:lnTo>
                  <a:lnTo>
                    <a:pt x="316454" y="131022"/>
                  </a:lnTo>
                  <a:lnTo>
                    <a:pt x="324358" y="170687"/>
                  </a:lnTo>
                  <a:lnTo>
                    <a:pt x="360552" y="184276"/>
                  </a:lnTo>
                  <a:lnTo>
                    <a:pt x="369315" y="183798"/>
                  </a:lnTo>
                  <a:lnTo>
                    <a:pt x="400303" y="157733"/>
                  </a:lnTo>
                  <a:lnTo>
                    <a:pt x="402209" y="120649"/>
                  </a:lnTo>
                  <a:lnTo>
                    <a:pt x="402209" y="0"/>
                  </a:lnTo>
                  <a:lnTo>
                    <a:pt x="446277" y="0"/>
                  </a:lnTo>
                  <a:lnTo>
                    <a:pt x="446277" y="114553"/>
                  </a:lnTo>
                  <a:lnTo>
                    <a:pt x="446043" y="132800"/>
                  </a:lnTo>
                  <a:lnTo>
                    <a:pt x="440533" y="177964"/>
                  </a:lnTo>
                  <a:lnTo>
                    <a:pt x="411458" y="211665"/>
                  </a:lnTo>
                  <a:lnTo>
                    <a:pt x="374159" y="221462"/>
                  </a:lnTo>
                  <a:lnTo>
                    <a:pt x="361823" y="221868"/>
                  </a:lnTo>
                  <a:lnTo>
                    <a:pt x="347152" y="221416"/>
                  </a:lnTo>
                  <a:lnTo>
                    <a:pt x="306784" y="210802"/>
                  </a:lnTo>
                  <a:lnTo>
                    <a:pt x="278459" y="177994"/>
                  </a:lnTo>
                  <a:lnTo>
                    <a:pt x="272551" y="133574"/>
                  </a:lnTo>
                  <a:lnTo>
                    <a:pt x="272288" y="116331"/>
                  </a:lnTo>
                  <a:lnTo>
                    <a:pt x="272288" y="0"/>
                  </a:lnTo>
                  <a:close/>
                </a:path>
                <a:path w="1040764" h="222250">
                  <a:moveTo>
                    <a:pt x="70992" y="0"/>
                  </a:moveTo>
                  <a:lnTo>
                    <a:pt x="244348" y="0"/>
                  </a:lnTo>
                  <a:lnTo>
                    <a:pt x="244348" y="36956"/>
                  </a:lnTo>
                  <a:lnTo>
                    <a:pt x="179831" y="36956"/>
                  </a:lnTo>
                  <a:lnTo>
                    <a:pt x="179831" y="218185"/>
                  </a:lnTo>
                  <a:lnTo>
                    <a:pt x="135762" y="218185"/>
                  </a:lnTo>
                  <a:lnTo>
                    <a:pt x="135762" y="36956"/>
                  </a:lnTo>
                  <a:lnTo>
                    <a:pt x="70992" y="36956"/>
                  </a:lnTo>
                  <a:lnTo>
                    <a:pt x="70992" y="0"/>
                  </a:lnTo>
                  <a:close/>
                </a:path>
                <a:path w="1040764" h="222250">
                  <a:moveTo>
                    <a:pt x="0" y="0"/>
                  </a:moveTo>
                  <a:lnTo>
                    <a:pt x="43941" y="0"/>
                  </a:lnTo>
                  <a:lnTo>
                    <a:pt x="43941" y="218185"/>
                  </a:lnTo>
                  <a:lnTo>
                    <a:pt x="0" y="21818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5053" y="345059"/>
              <a:ext cx="186563" cy="234823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26103" y="714501"/>
            <a:ext cx="192024" cy="227330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4404867" y="750569"/>
            <a:ext cx="300355" cy="191770"/>
            <a:chOff x="4404867" y="750569"/>
            <a:chExt cx="300355" cy="191770"/>
          </a:xfrm>
        </p:grpSpPr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4867" y="750569"/>
              <a:ext cx="225298" cy="19126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669028" y="818768"/>
              <a:ext cx="31750" cy="118745"/>
            </a:xfrm>
            <a:custGeom>
              <a:avLst/>
              <a:gdLst/>
              <a:ahLst/>
              <a:cxnLst/>
              <a:rect l="l" t="t" r="r" b="b"/>
              <a:pathLst>
                <a:path w="31750" h="118744">
                  <a:moveTo>
                    <a:pt x="31369" y="87122"/>
                  </a:moveTo>
                  <a:lnTo>
                    <a:pt x="0" y="87122"/>
                  </a:lnTo>
                  <a:lnTo>
                    <a:pt x="0" y="118491"/>
                  </a:lnTo>
                  <a:lnTo>
                    <a:pt x="31369" y="118491"/>
                  </a:lnTo>
                  <a:lnTo>
                    <a:pt x="31369" y="87122"/>
                  </a:lnTo>
                  <a:close/>
                </a:path>
                <a:path w="31750" h="118744">
                  <a:moveTo>
                    <a:pt x="31369" y="0"/>
                  </a:moveTo>
                  <a:lnTo>
                    <a:pt x="0" y="0"/>
                  </a:lnTo>
                  <a:lnTo>
                    <a:pt x="0" y="31369"/>
                  </a:lnTo>
                  <a:lnTo>
                    <a:pt x="31369" y="31369"/>
                  </a:lnTo>
                  <a:lnTo>
                    <a:pt x="313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669027" y="818768"/>
              <a:ext cx="31750" cy="118745"/>
            </a:xfrm>
            <a:custGeom>
              <a:avLst/>
              <a:gdLst/>
              <a:ahLst/>
              <a:cxnLst/>
              <a:rect l="l" t="t" r="r" b="b"/>
              <a:pathLst>
                <a:path w="31750" h="118744">
                  <a:moveTo>
                    <a:pt x="0" y="87121"/>
                  </a:moveTo>
                  <a:lnTo>
                    <a:pt x="31369" y="87121"/>
                  </a:lnTo>
                  <a:lnTo>
                    <a:pt x="31369" y="118490"/>
                  </a:lnTo>
                  <a:lnTo>
                    <a:pt x="0" y="118490"/>
                  </a:lnTo>
                  <a:lnTo>
                    <a:pt x="0" y="87121"/>
                  </a:lnTo>
                  <a:close/>
                </a:path>
                <a:path w="31750" h="118744">
                  <a:moveTo>
                    <a:pt x="0" y="0"/>
                  </a:moveTo>
                  <a:lnTo>
                    <a:pt x="31369" y="0"/>
                  </a:lnTo>
                  <a:lnTo>
                    <a:pt x="31369" y="31368"/>
                  </a:lnTo>
                  <a:lnTo>
                    <a:pt x="0" y="3136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07177" y="345059"/>
            <a:ext cx="1587880" cy="234823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7583551" y="345059"/>
            <a:ext cx="1327150" cy="234950"/>
            <a:chOff x="7583551" y="345059"/>
            <a:chExt cx="1327150" cy="234950"/>
          </a:xfrm>
        </p:grpSpPr>
        <p:sp>
          <p:nvSpPr>
            <p:cNvPr id="35" name="object 35"/>
            <p:cNvSpPr/>
            <p:nvPr/>
          </p:nvSpPr>
          <p:spPr>
            <a:xfrm>
              <a:off x="7588123" y="349631"/>
              <a:ext cx="1318260" cy="226060"/>
            </a:xfrm>
            <a:custGeom>
              <a:avLst/>
              <a:gdLst/>
              <a:ahLst/>
              <a:cxnLst/>
              <a:rect l="l" t="t" r="r" b="b"/>
              <a:pathLst>
                <a:path w="1318259" h="226059">
                  <a:moveTo>
                    <a:pt x="1211833" y="0"/>
                  </a:moveTo>
                  <a:lnTo>
                    <a:pt x="1164844" y="8636"/>
                  </a:lnTo>
                  <a:lnTo>
                    <a:pt x="1130528" y="35055"/>
                  </a:lnTo>
                  <a:lnTo>
                    <a:pt x="1111976" y="70167"/>
                  </a:lnTo>
                  <a:lnTo>
                    <a:pt x="1106297" y="114173"/>
                  </a:lnTo>
                  <a:lnTo>
                    <a:pt x="1108104" y="138793"/>
                  </a:lnTo>
                  <a:lnTo>
                    <a:pt x="1122531" y="179699"/>
                  </a:lnTo>
                  <a:lnTo>
                    <a:pt x="1150693" y="208889"/>
                  </a:lnTo>
                  <a:lnTo>
                    <a:pt x="1189400" y="223696"/>
                  </a:lnTo>
                  <a:lnTo>
                    <a:pt x="1212469" y="225552"/>
                  </a:lnTo>
                  <a:lnTo>
                    <a:pt x="1235279" y="223692"/>
                  </a:lnTo>
                  <a:lnTo>
                    <a:pt x="1255696" y="218106"/>
                  </a:lnTo>
                  <a:lnTo>
                    <a:pt x="1273708" y="208782"/>
                  </a:lnTo>
                  <a:lnTo>
                    <a:pt x="1289303" y="195707"/>
                  </a:lnTo>
                  <a:lnTo>
                    <a:pt x="1295250" y="187960"/>
                  </a:lnTo>
                  <a:lnTo>
                    <a:pt x="1212342" y="187960"/>
                  </a:lnTo>
                  <a:lnTo>
                    <a:pt x="1199751" y="186767"/>
                  </a:lnTo>
                  <a:lnTo>
                    <a:pt x="1161407" y="158118"/>
                  </a:lnTo>
                  <a:lnTo>
                    <a:pt x="1151856" y="114173"/>
                  </a:lnTo>
                  <a:lnTo>
                    <a:pt x="1151800" y="112014"/>
                  </a:lnTo>
                  <a:lnTo>
                    <a:pt x="1152808" y="94980"/>
                  </a:lnTo>
                  <a:lnTo>
                    <a:pt x="1168400" y="56261"/>
                  </a:lnTo>
                  <a:lnTo>
                    <a:pt x="1212342" y="37592"/>
                  </a:lnTo>
                  <a:lnTo>
                    <a:pt x="1295024" y="37592"/>
                  </a:lnTo>
                  <a:lnTo>
                    <a:pt x="1289050" y="29845"/>
                  </a:lnTo>
                  <a:lnTo>
                    <a:pt x="1273359" y="16769"/>
                  </a:lnTo>
                  <a:lnTo>
                    <a:pt x="1255252" y="7445"/>
                  </a:lnTo>
                  <a:lnTo>
                    <a:pt x="1234739" y="1859"/>
                  </a:lnTo>
                  <a:lnTo>
                    <a:pt x="1211833" y="0"/>
                  </a:lnTo>
                  <a:close/>
                </a:path>
                <a:path w="1318259" h="226059">
                  <a:moveTo>
                    <a:pt x="1295024" y="37592"/>
                  </a:moveTo>
                  <a:lnTo>
                    <a:pt x="1212342" y="37592"/>
                  </a:lnTo>
                  <a:lnTo>
                    <a:pt x="1225282" y="38758"/>
                  </a:lnTo>
                  <a:lnTo>
                    <a:pt x="1236881" y="42259"/>
                  </a:lnTo>
                  <a:lnTo>
                    <a:pt x="1268317" y="79263"/>
                  </a:lnTo>
                  <a:lnTo>
                    <a:pt x="1272412" y="112014"/>
                  </a:lnTo>
                  <a:lnTo>
                    <a:pt x="1271363" y="129797"/>
                  </a:lnTo>
                  <a:lnTo>
                    <a:pt x="1255522" y="168910"/>
                  </a:lnTo>
                  <a:lnTo>
                    <a:pt x="1212342" y="187960"/>
                  </a:lnTo>
                  <a:lnTo>
                    <a:pt x="1295250" y="187960"/>
                  </a:lnTo>
                  <a:lnTo>
                    <a:pt x="1316200" y="138056"/>
                  </a:lnTo>
                  <a:lnTo>
                    <a:pt x="1317932" y="112014"/>
                  </a:lnTo>
                  <a:lnTo>
                    <a:pt x="1316196" y="87887"/>
                  </a:lnTo>
                  <a:lnTo>
                    <a:pt x="1310766" y="65627"/>
                  </a:lnTo>
                  <a:lnTo>
                    <a:pt x="1301718" y="46271"/>
                  </a:lnTo>
                  <a:lnTo>
                    <a:pt x="1295024" y="37592"/>
                  </a:lnTo>
                  <a:close/>
                </a:path>
                <a:path w="1318259" h="226059">
                  <a:moveTo>
                    <a:pt x="1072642" y="3683"/>
                  </a:moveTo>
                  <a:lnTo>
                    <a:pt x="1028573" y="3683"/>
                  </a:lnTo>
                  <a:lnTo>
                    <a:pt x="1028573" y="221869"/>
                  </a:lnTo>
                  <a:lnTo>
                    <a:pt x="1072642" y="221869"/>
                  </a:lnTo>
                  <a:lnTo>
                    <a:pt x="1072642" y="3683"/>
                  </a:lnTo>
                  <a:close/>
                </a:path>
                <a:path w="1318259" h="226059">
                  <a:moveTo>
                    <a:pt x="937132" y="40640"/>
                  </a:moveTo>
                  <a:lnTo>
                    <a:pt x="893063" y="40640"/>
                  </a:lnTo>
                  <a:lnTo>
                    <a:pt x="893063" y="221869"/>
                  </a:lnTo>
                  <a:lnTo>
                    <a:pt x="937132" y="221869"/>
                  </a:lnTo>
                  <a:lnTo>
                    <a:pt x="937132" y="40640"/>
                  </a:lnTo>
                  <a:close/>
                </a:path>
                <a:path w="1318259" h="226059">
                  <a:moveTo>
                    <a:pt x="1001776" y="3683"/>
                  </a:moveTo>
                  <a:lnTo>
                    <a:pt x="828421" y="3683"/>
                  </a:lnTo>
                  <a:lnTo>
                    <a:pt x="828421" y="40640"/>
                  </a:lnTo>
                  <a:lnTo>
                    <a:pt x="1001776" y="40640"/>
                  </a:lnTo>
                  <a:lnTo>
                    <a:pt x="1001776" y="3683"/>
                  </a:lnTo>
                  <a:close/>
                </a:path>
                <a:path w="1318259" h="226059">
                  <a:moveTo>
                    <a:pt x="448436" y="3683"/>
                  </a:moveTo>
                  <a:lnTo>
                    <a:pt x="405510" y="3683"/>
                  </a:lnTo>
                  <a:lnTo>
                    <a:pt x="405510" y="221869"/>
                  </a:lnTo>
                  <a:lnTo>
                    <a:pt x="446531" y="221869"/>
                  </a:lnTo>
                  <a:lnTo>
                    <a:pt x="446531" y="79629"/>
                  </a:lnTo>
                  <a:lnTo>
                    <a:pt x="494984" y="79629"/>
                  </a:lnTo>
                  <a:lnTo>
                    <a:pt x="448436" y="3683"/>
                  </a:lnTo>
                  <a:close/>
                </a:path>
                <a:path w="1318259" h="226059">
                  <a:moveTo>
                    <a:pt x="494984" y="79629"/>
                  </a:moveTo>
                  <a:lnTo>
                    <a:pt x="446531" y="79629"/>
                  </a:lnTo>
                  <a:lnTo>
                    <a:pt x="534416" y="221869"/>
                  </a:lnTo>
                  <a:lnTo>
                    <a:pt x="578611" y="221869"/>
                  </a:lnTo>
                  <a:lnTo>
                    <a:pt x="578611" y="149352"/>
                  </a:lnTo>
                  <a:lnTo>
                    <a:pt x="537718" y="149352"/>
                  </a:lnTo>
                  <a:lnTo>
                    <a:pt x="494984" y="79629"/>
                  </a:lnTo>
                  <a:close/>
                </a:path>
                <a:path w="1318259" h="226059">
                  <a:moveTo>
                    <a:pt x="578611" y="3683"/>
                  </a:moveTo>
                  <a:lnTo>
                    <a:pt x="537718" y="3683"/>
                  </a:lnTo>
                  <a:lnTo>
                    <a:pt x="537718" y="149352"/>
                  </a:lnTo>
                  <a:lnTo>
                    <a:pt x="578611" y="149352"/>
                  </a:lnTo>
                  <a:lnTo>
                    <a:pt x="578611" y="3683"/>
                  </a:lnTo>
                  <a:close/>
                </a:path>
                <a:path w="1318259" h="226059">
                  <a:moveTo>
                    <a:pt x="229361" y="3683"/>
                  </a:moveTo>
                  <a:lnTo>
                    <a:pt x="185293" y="3683"/>
                  </a:lnTo>
                  <a:lnTo>
                    <a:pt x="185363" y="124333"/>
                  </a:lnTo>
                  <a:lnTo>
                    <a:pt x="187757" y="164931"/>
                  </a:lnTo>
                  <a:lnTo>
                    <a:pt x="207152" y="205114"/>
                  </a:lnTo>
                  <a:lnTo>
                    <a:pt x="247459" y="223742"/>
                  </a:lnTo>
                  <a:lnTo>
                    <a:pt x="274954" y="225552"/>
                  </a:lnTo>
                  <a:lnTo>
                    <a:pt x="287289" y="225145"/>
                  </a:lnTo>
                  <a:lnTo>
                    <a:pt x="324536" y="215348"/>
                  </a:lnTo>
                  <a:lnTo>
                    <a:pt x="351003" y="187960"/>
                  </a:lnTo>
                  <a:lnTo>
                    <a:pt x="273557" y="187960"/>
                  </a:lnTo>
                  <a:lnTo>
                    <a:pt x="264816" y="187457"/>
                  </a:lnTo>
                  <a:lnTo>
                    <a:pt x="231012" y="158369"/>
                  </a:lnTo>
                  <a:lnTo>
                    <a:pt x="229477" y="134705"/>
                  </a:lnTo>
                  <a:lnTo>
                    <a:pt x="229361" y="3683"/>
                  </a:lnTo>
                  <a:close/>
                </a:path>
                <a:path w="1318259" h="226059">
                  <a:moveTo>
                    <a:pt x="359282" y="3683"/>
                  </a:moveTo>
                  <a:lnTo>
                    <a:pt x="315213" y="3683"/>
                  </a:lnTo>
                  <a:lnTo>
                    <a:pt x="315111" y="134705"/>
                  </a:lnTo>
                  <a:lnTo>
                    <a:pt x="315064" y="137257"/>
                  </a:lnTo>
                  <a:lnTo>
                    <a:pt x="308228" y="175133"/>
                  </a:lnTo>
                  <a:lnTo>
                    <a:pt x="273557" y="187960"/>
                  </a:lnTo>
                  <a:lnTo>
                    <a:pt x="351003" y="187960"/>
                  </a:lnTo>
                  <a:lnTo>
                    <a:pt x="359033" y="137257"/>
                  </a:lnTo>
                  <a:lnTo>
                    <a:pt x="359210" y="124333"/>
                  </a:lnTo>
                  <a:lnTo>
                    <a:pt x="359282" y="3683"/>
                  </a:lnTo>
                  <a:close/>
                </a:path>
                <a:path w="1318259" h="226059">
                  <a:moveTo>
                    <a:pt x="149605" y="3683"/>
                  </a:moveTo>
                  <a:lnTo>
                    <a:pt x="0" y="3683"/>
                  </a:lnTo>
                  <a:lnTo>
                    <a:pt x="0" y="221869"/>
                  </a:lnTo>
                  <a:lnTo>
                    <a:pt x="44069" y="221869"/>
                  </a:lnTo>
                  <a:lnTo>
                    <a:pt x="44069" y="129159"/>
                  </a:lnTo>
                  <a:lnTo>
                    <a:pt x="135127" y="129159"/>
                  </a:lnTo>
                  <a:lnTo>
                    <a:pt x="135127" y="92202"/>
                  </a:lnTo>
                  <a:lnTo>
                    <a:pt x="44069" y="92202"/>
                  </a:lnTo>
                  <a:lnTo>
                    <a:pt x="44069" y="40640"/>
                  </a:lnTo>
                  <a:lnTo>
                    <a:pt x="149605" y="40640"/>
                  </a:lnTo>
                  <a:lnTo>
                    <a:pt x="149605" y="3683"/>
                  </a:lnTo>
                  <a:close/>
                </a:path>
                <a:path w="1318259" h="226059">
                  <a:moveTo>
                    <a:pt x="718947" y="0"/>
                  </a:moveTo>
                  <a:lnTo>
                    <a:pt x="677497" y="7524"/>
                  </a:lnTo>
                  <a:lnTo>
                    <a:pt x="644905" y="30099"/>
                  </a:lnTo>
                  <a:lnTo>
                    <a:pt x="623871" y="66294"/>
                  </a:lnTo>
                  <a:lnTo>
                    <a:pt x="616838" y="114681"/>
                  </a:lnTo>
                  <a:lnTo>
                    <a:pt x="618579" y="139114"/>
                  </a:lnTo>
                  <a:lnTo>
                    <a:pt x="632537" y="179742"/>
                  </a:lnTo>
                  <a:lnTo>
                    <a:pt x="659755" y="208889"/>
                  </a:lnTo>
                  <a:lnTo>
                    <a:pt x="695517" y="223696"/>
                  </a:lnTo>
                  <a:lnTo>
                    <a:pt x="716279" y="225552"/>
                  </a:lnTo>
                  <a:lnTo>
                    <a:pt x="733043" y="224478"/>
                  </a:lnTo>
                  <a:lnTo>
                    <a:pt x="774192" y="208280"/>
                  </a:lnTo>
                  <a:lnTo>
                    <a:pt x="792607" y="187960"/>
                  </a:lnTo>
                  <a:lnTo>
                    <a:pt x="715772" y="187960"/>
                  </a:lnTo>
                  <a:lnTo>
                    <a:pt x="704433" y="186864"/>
                  </a:lnTo>
                  <a:lnTo>
                    <a:pt x="670536" y="160117"/>
                  </a:lnTo>
                  <a:lnTo>
                    <a:pt x="662177" y="111379"/>
                  </a:lnTo>
                  <a:lnTo>
                    <a:pt x="663128" y="93281"/>
                  </a:lnTo>
                  <a:lnTo>
                    <a:pt x="677291" y="54991"/>
                  </a:lnTo>
                  <a:lnTo>
                    <a:pt x="716660" y="37592"/>
                  </a:lnTo>
                  <a:lnTo>
                    <a:pt x="794982" y="37592"/>
                  </a:lnTo>
                  <a:lnTo>
                    <a:pt x="790946" y="31410"/>
                  </a:lnTo>
                  <a:lnTo>
                    <a:pt x="783971" y="23622"/>
                  </a:lnTo>
                  <a:lnTo>
                    <a:pt x="770542" y="13287"/>
                  </a:lnTo>
                  <a:lnTo>
                    <a:pt x="755221" y="5905"/>
                  </a:lnTo>
                  <a:lnTo>
                    <a:pt x="738018" y="1476"/>
                  </a:lnTo>
                  <a:lnTo>
                    <a:pt x="718947" y="0"/>
                  </a:lnTo>
                  <a:close/>
                </a:path>
                <a:path w="1318259" h="226059">
                  <a:moveTo>
                    <a:pt x="764158" y="141605"/>
                  </a:moveTo>
                  <a:lnTo>
                    <a:pt x="745998" y="176784"/>
                  </a:lnTo>
                  <a:lnTo>
                    <a:pt x="715772" y="187960"/>
                  </a:lnTo>
                  <a:lnTo>
                    <a:pt x="792607" y="187960"/>
                  </a:lnTo>
                  <a:lnTo>
                    <a:pt x="793797" y="186356"/>
                  </a:lnTo>
                  <a:lnTo>
                    <a:pt x="801141" y="171936"/>
                  </a:lnTo>
                  <a:lnTo>
                    <a:pt x="806830" y="155194"/>
                  </a:lnTo>
                  <a:lnTo>
                    <a:pt x="764158" y="141605"/>
                  </a:lnTo>
                  <a:close/>
                </a:path>
                <a:path w="1318259" h="226059">
                  <a:moveTo>
                    <a:pt x="794982" y="37592"/>
                  </a:moveTo>
                  <a:lnTo>
                    <a:pt x="716660" y="37592"/>
                  </a:lnTo>
                  <a:lnTo>
                    <a:pt x="725110" y="38211"/>
                  </a:lnTo>
                  <a:lnTo>
                    <a:pt x="732917" y="40068"/>
                  </a:lnTo>
                  <a:lnTo>
                    <a:pt x="762634" y="74295"/>
                  </a:lnTo>
                  <a:lnTo>
                    <a:pt x="806323" y="63754"/>
                  </a:lnTo>
                  <a:lnTo>
                    <a:pt x="802133" y="51464"/>
                  </a:lnTo>
                  <a:lnTo>
                    <a:pt x="797004" y="40687"/>
                  </a:lnTo>
                  <a:lnTo>
                    <a:pt x="794982" y="37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16544" y="353314"/>
              <a:ext cx="444500" cy="218440"/>
            </a:xfrm>
            <a:custGeom>
              <a:avLst/>
              <a:gdLst/>
              <a:ahLst/>
              <a:cxnLst/>
              <a:rect l="l" t="t" r="r" b="b"/>
              <a:pathLst>
                <a:path w="444500" h="218440">
                  <a:moveTo>
                    <a:pt x="383921" y="33908"/>
                  </a:moveTo>
                  <a:lnTo>
                    <a:pt x="339978" y="52577"/>
                  </a:lnTo>
                  <a:lnTo>
                    <a:pt x="324387" y="91297"/>
                  </a:lnTo>
                  <a:lnTo>
                    <a:pt x="323341" y="108965"/>
                  </a:lnTo>
                  <a:lnTo>
                    <a:pt x="324413" y="126345"/>
                  </a:lnTo>
                  <a:lnTo>
                    <a:pt x="340486" y="165099"/>
                  </a:lnTo>
                  <a:lnTo>
                    <a:pt x="383921" y="184276"/>
                  </a:lnTo>
                  <a:lnTo>
                    <a:pt x="396490" y="183086"/>
                  </a:lnTo>
                  <a:lnTo>
                    <a:pt x="434508" y="154586"/>
                  </a:lnTo>
                  <a:lnTo>
                    <a:pt x="443991" y="108330"/>
                  </a:lnTo>
                  <a:lnTo>
                    <a:pt x="442968" y="90759"/>
                  </a:lnTo>
                  <a:lnTo>
                    <a:pt x="427608" y="52450"/>
                  </a:lnTo>
                  <a:lnTo>
                    <a:pt x="383921" y="33908"/>
                  </a:lnTo>
                  <a:close/>
                </a:path>
                <a:path w="444500" h="218440">
                  <a:moveTo>
                    <a:pt x="200151" y="0"/>
                  </a:moveTo>
                  <a:lnTo>
                    <a:pt x="244221" y="0"/>
                  </a:lnTo>
                  <a:lnTo>
                    <a:pt x="244221" y="218185"/>
                  </a:lnTo>
                  <a:lnTo>
                    <a:pt x="200151" y="218185"/>
                  </a:lnTo>
                  <a:lnTo>
                    <a:pt x="200151" y="0"/>
                  </a:lnTo>
                  <a:close/>
                </a:path>
                <a:path w="444500" h="218440">
                  <a:moveTo>
                    <a:pt x="0" y="0"/>
                  </a:moveTo>
                  <a:lnTo>
                    <a:pt x="173354" y="0"/>
                  </a:lnTo>
                  <a:lnTo>
                    <a:pt x="173354" y="36956"/>
                  </a:lnTo>
                  <a:lnTo>
                    <a:pt x="108711" y="36956"/>
                  </a:lnTo>
                  <a:lnTo>
                    <a:pt x="108711" y="218185"/>
                  </a:lnTo>
                  <a:lnTo>
                    <a:pt x="64642" y="218185"/>
                  </a:lnTo>
                  <a:lnTo>
                    <a:pt x="64642" y="36956"/>
                  </a:lnTo>
                  <a:lnTo>
                    <a:pt x="0" y="36956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89062" y="348742"/>
              <a:ext cx="182245" cy="22732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8844" y="348742"/>
              <a:ext cx="183133" cy="23101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588123" y="349631"/>
              <a:ext cx="1318260" cy="226060"/>
            </a:xfrm>
            <a:custGeom>
              <a:avLst/>
              <a:gdLst/>
              <a:ahLst/>
              <a:cxnLst/>
              <a:rect l="l" t="t" r="r" b="b"/>
              <a:pathLst>
                <a:path w="1318259" h="226059">
                  <a:moveTo>
                    <a:pt x="0" y="3683"/>
                  </a:moveTo>
                  <a:lnTo>
                    <a:pt x="149605" y="3683"/>
                  </a:lnTo>
                  <a:lnTo>
                    <a:pt x="149605" y="40640"/>
                  </a:lnTo>
                  <a:lnTo>
                    <a:pt x="44069" y="40640"/>
                  </a:lnTo>
                  <a:lnTo>
                    <a:pt x="44069" y="92202"/>
                  </a:lnTo>
                  <a:lnTo>
                    <a:pt x="135127" y="92202"/>
                  </a:lnTo>
                  <a:lnTo>
                    <a:pt x="135127" y="129159"/>
                  </a:lnTo>
                  <a:lnTo>
                    <a:pt x="44069" y="129159"/>
                  </a:lnTo>
                  <a:lnTo>
                    <a:pt x="44069" y="221869"/>
                  </a:lnTo>
                  <a:lnTo>
                    <a:pt x="0" y="221869"/>
                  </a:lnTo>
                  <a:lnTo>
                    <a:pt x="0" y="3683"/>
                  </a:lnTo>
                  <a:close/>
                </a:path>
                <a:path w="1318259" h="226059">
                  <a:moveTo>
                    <a:pt x="1211833" y="0"/>
                  </a:moveTo>
                  <a:lnTo>
                    <a:pt x="1255252" y="7445"/>
                  </a:lnTo>
                  <a:lnTo>
                    <a:pt x="1289050" y="29845"/>
                  </a:lnTo>
                  <a:lnTo>
                    <a:pt x="1310766" y="65627"/>
                  </a:lnTo>
                  <a:lnTo>
                    <a:pt x="1318005" y="113030"/>
                  </a:lnTo>
                  <a:lnTo>
                    <a:pt x="1316200" y="138056"/>
                  </a:lnTo>
                  <a:lnTo>
                    <a:pt x="1301825" y="179395"/>
                  </a:lnTo>
                  <a:lnTo>
                    <a:pt x="1273708" y="208782"/>
                  </a:lnTo>
                  <a:lnTo>
                    <a:pt x="1235279" y="223692"/>
                  </a:lnTo>
                  <a:lnTo>
                    <a:pt x="1212469" y="225552"/>
                  </a:lnTo>
                  <a:lnTo>
                    <a:pt x="1189400" y="223696"/>
                  </a:lnTo>
                  <a:lnTo>
                    <a:pt x="1150693" y="208889"/>
                  </a:lnTo>
                  <a:lnTo>
                    <a:pt x="1122531" y="179699"/>
                  </a:lnTo>
                  <a:lnTo>
                    <a:pt x="1108104" y="138793"/>
                  </a:lnTo>
                  <a:lnTo>
                    <a:pt x="1106297" y="114173"/>
                  </a:lnTo>
                  <a:lnTo>
                    <a:pt x="1106935" y="98171"/>
                  </a:lnTo>
                  <a:lnTo>
                    <a:pt x="1116329" y="58166"/>
                  </a:lnTo>
                  <a:lnTo>
                    <a:pt x="1143269" y="22030"/>
                  </a:lnTo>
                  <a:lnTo>
                    <a:pt x="1186767" y="2127"/>
                  </a:lnTo>
                  <a:lnTo>
                    <a:pt x="1211833" y="0"/>
                  </a:lnTo>
                  <a:close/>
                </a:path>
                <a:path w="1318259" h="226059">
                  <a:moveTo>
                    <a:pt x="718947" y="0"/>
                  </a:moveTo>
                  <a:lnTo>
                    <a:pt x="770542" y="13287"/>
                  </a:lnTo>
                  <a:lnTo>
                    <a:pt x="802133" y="51464"/>
                  </a:lnTo>
                  <a:lnTo>
                    <a:pt x="806323" y="63754"/>
                  </a:lnTo>
                  <a:lnTo>
                    <a:pt x="762634" y="74295"/>
                  </a:lnTo>
                  <a:lnTo>
                    <a:pt x="760204" y="66196"/>
                  </a:lnTo>
                  <a:lnTo>
                    <a:pt x="756713" y="59039"/>
                  </a:lnTo>
                  <a:lnTo>
                    <a:pt x="716660" y="37592"/>
                  </a:lnTo>
                  <a:lnTo>
                    <a:pt x="705133" y="38685"/>
                  </a:lnTo>
                  <a:lnTo>
                    <a:pt x="670696" y="65087"/>
                  </a:lnTo>
                  <a:lnTo>
                    <a:pt x="662177" y="111379"/>
                  </a:lnTo>
                  <a:lnTo>
                    <a:pt x="663106" y="130625"/>
                  </a:lnTo>
                  <a:lnTo>
                    <a:pt x="677036" y="170434"/>
                  </a:lnTo>
                  <a:lnTo>
                    <a:pt x="715772" y="187960"/>
                  </a:lnTo>
                  <a:lnTo>
                    <a:pt x="724245" y="187267"/>
                  </a:lnTo>
                  <a:lnTo>
                    <a:pt x="756840" y="162385"/>
                  </a:lnTo>
                  <a:lnTo>
                    <a:pt x="764158" y="141605"/>
                  </a:lnTo>
                  <a:lnTo>
                    <a:pt x="806830" y="155194"/>
                  </a:lnTo>
                  <a:lnTo>
                    <a:pt x="784810" y="198467"/>
                  </a:lnTo>
                  <a:lnTo>
                    <a:pt x="748283" y="221249"/>
                  </a:lnTo>
                  <a:lnTo>
                    <a:pt x="716279" y="225552"/>
                  </a:lnTo>
                  <a:lnTo>
                    <a:pt x="695517" y="223696"/>
                  </a:lnTo>
                  <a:lnTo>
                    <a:pt x="659755" y="208889"/>
                  </a:lnTo>
                  <a:lnTo>
                    <a:pt x="632537" y="179742"/>
                  </a:lnTo>
                  <a:lnTo>
                    <a:pt x="618579" y="139114"/>
                  </a:lnTo>
                  <a:lnTo>
                    <a:pt x="616838" y="114681"/>
                  </a:lnTo>
                  <a:lnTo>
                    <a:pt x="618599" y="88963"/>
                  </a:lnTo>
                  <a:lnTo>
                    <a:pt x="632644" y="46672"/>
                  </a:lnTo>
                  <a:lnTo>
                    <a:pt x="660100" y="16930"/>
                  </a:lnTo>
                  <a:lnTo>
                    <a:pt x="697108" y="1881"/>
                  </a:lnTo>
                  <a:lnTo>
                    <a:pt x="718947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83678" y="714501"/>
            <a:ext cx="182245" cy="22733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1758" y="1148714"/>
            <a:ext cx="1058698" cy="178435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1253108" y="1148714"/>
            <a:ext cx="306070" cy="178435"/>
            <a:chOff x="1253108" y="1148714"/>
            <a:chExt cx="306070" cy="178435"/>
          </a:xfrm>
        </p:grpSpPr>
        <p:sp>
          <p:nvSpPr>
            <p:cNvPr id="43" name="object 43"/>
            <p:cNvSpPr/>
            <p:nvPr/>
          </p:nvSpPr>
          <p:spPr>
            <a:xfrm>
              <a:off x="1257701" y="1153286"/>
              <a:ext cx="296545" cy="169545"/>
            </a:xfrm>
            <a:custGeom>
              <a:avLst/>
              <a:gdLst/>
              <a:ahLst/>
              <a:cxnLst/>
              <a:rect l="l" t="t" r="r" b="b"/>
              <a:pathLst>
                <a:path w="296544" h="169544">
                  <a:moveTo>
                    <a:pt x="78338" y="0"/>
                  </a:moveTo>
                  <a:lnTo>
                    <a:pt x="33564" y="12912"/>
                  </a:lnTo>
                  <a:lnTo>
                    <a:pt x="5443" y="50482"/>
                  </a:lnTo>
                  <a:lnTo>
                    <a:pt x="0" y="87122"/>
                  </a:lnTo>
                  <a:lnTo>
                    <a:pt x="564" y="97434"/>
                  </a:lnTo>
                  <a:lnTo>
                    <a:pt x="14583" y="136826"/>
                  </a:lnTo>
                  <a:lnTo>
                    <a:pt x="46314" y="163022"/>
                  </a:lnTo>
                  <a:lnTo>
                    <a:pt x="78211" y="169290"/>
                  </a:lnTo>
                  <a:lnTo>
                    <a:pt x="88690" y="168650"/>
                  </a:lnTo>
                  <a:lnTo>
                    <a:pt x="126657" y="153487"/>
                  </a:lnTo>
                  <a:lnTo>
                    <a:pt x="129712" y="150749"/>
                  </a:lnTo>
                  <a:lnTo>
                    <a:pt x="78084" y="150749"/>
                  </a:lnTo>
                  <a:lnTo>
                    <a:pt x="66596" y="149677"/>
                  </a:lnTo>
                  <a:lnTo>
                    <a:pt x="31278" y="124448"/>
                  </a:lnTo>
                  <a:lnTo>
                    <a:pt x="22331" y="87122"/>
                  </a:lnTo>
                  <a:lnTo>
                    <a:pt x="23357" y="69975"/>
                  </a:lnTo>
                  <a:lnTo>
                    <a:pt x="38841" y="34416"/>
                  </a:lnTo>
                  <a:lnTo>
                    <a:pt x="78465" y="18541"/>
                  </a:lnTo>
                  <a:lnTo>
                    <a:pt x="129661" y="18541"/>
                  </a:lnTo>
                  <a:lnTo>
                    <a:pt x="127755" y="16750"/>
                  </a:lnTo>
                  <a:lnTo>
                    <a:pt x="119232" y="10795"/>
                  </a:lnTo>
                  <a:lnTo>
                    <a:pt x="109824" y="6054"/>
                  </a:lnTo>
                  <a:lnTo>
                    <a:pt x="99880" y="2682"/>
                  </a:lnTo>
                  <a:lnTo>
                    <a:pt x="89389" y="668"/>
                  </a:lnTo>
                  <a:lnTo>
                    <a:pt x="78338" y="0"/>
                  </a:lnTo>
                  <a:close/>
                </a:path>
                <a:path w="296544" h="169544">
                  <a:moveTo>
                    <a:pt x="129661" y="18541"/>
                  </a:moveTo>
                  <a:lnTo>
                    <a:pt x="78465" y="18541"/>
                  </a:lnTo>
                  <a:lnTo>
                    <a:pt x="86351" y="19063"/>
                  </a:lnTo>
                  <a:lnTo>
                    <a:pt x="93832" y="20621"/>
                  </a:lnTo>
                  <a:lnTo>
                    <a:pt x="127360" y="49911"/>
                  </a:lnTo>
                  <a:lnTo>
                    <a:pt x="134091" y="84836"/>
                  </a:lnTo>
                  <a:lnTo>
                    <a:pt x="133112" y="99689"/>
                  </a:lnTo>
                  <a:lnTo>
                    <a:pt x="109909" y="141104"/>
                  </a:lnTo>
                  <a:lnTo>
                    <a:pt x="78084" y="150749"/>
                  </a:lnTo>
                  <a:lnTo>
                    <a:pt x="129712" y="150749"/>
                  </a:lnTo>
                  <a:lnTo>
                    <a:pt x="153950" y="108473"/>
                  </a:lnTo>
                  <a:lnTo>
                    <a:pt x="156436" y="84836"/>
                  </a:lnTo>
                  <a:lnTo>
                    <a:pt x="155847" y="72989"/>
                  </a:lnTo>
                  <a:lnTo>
                    <a:pt x="141609" y="31851"/>
                  </a:lnTo>
                  <a:lnTo>
                    <a:pt x="135218" y="23764"/>
                  </a:lnTo>
                  <a:lnTo>
                    <a:pt x="129661" y="18541"/>
                  </a:lnTo>
                  <a:close/>
                </a:path>
                <a:path w="296544" h="169544">
                  <a:moveTo>
                    <a:pt x="296397" y="2921"/>
                  </a:moveTo>
                  <a:lnTo>
                    <a:pt x="186034" y="2921"/>
                  </a:lnTo>
                  <a:lnTo>
                    <a:pt x="186034" y="166497"/>
                  </a:lnTo>
                  <a:lnTo>
                    <a:pt x="207624" y="166497"/>
                  </a:lnTo>
                  <a:lnTo>
                    <a:pt x="207624" y="92201"/>
                  </a:lnTo>
                  <a:lnTo>
                    <a:pt x="284459" y="92201"/>
                  </a:lnTo>
                  <a:lnTo>
                    <a:pt x="284459" y="72898"/>
                  </a:lnTo>
                  <a:lnTo>
                    <a:pt x="207624" y="72898"/>
                  </a:lnTo>
                  <a:lnTo>
                    <a:pt x="207624" y="22225"/>
                  </a:lnTo>
                  <a:lnTo>
                    <a:pt x="296397" y="22225"/>
                  </a:lnTo>
                  <a:lnTo>
                    <a:pt x="296397" y="292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57680" y="1153286"/>
              <a:ext cx="296545" cy="169545"/>
            </a:xfrm>
            <a:custGeom>
              <a:avLst/>
              <a:gdLst/>
              <a:ahLst/>
              <a:cxnLst/>
              <a:rect l="l" t="t" r="r" b="b"/>
              <a:pathLst>
                <a:path w="296544" h="169544">
                  <a:moveTo>
                    <a:pt x="78485" y="18541"/>
                  </a:moveTo>
                  <a:lnTo>
                    <a:pt x="38862" y="34416"/>
                  </a:lnTo>
                  <a:lnTo>
                    <a:pt x="23377" y="69975"/>
                  </a:lnTo>
                  <a:lnTo>
                    <a:pt x="22352" y="87122"/>
                  </a:lnTo>
                  <a:lnTo>
                    <a:pt x="23350" y="101119"/>
                  </a:lnTo>
                  <a:lnTo>
                    <a:pt x="46708" y="141158"/>
                  </a:lnTo>
                  <a:lnTo>
                    <a:pt x="78105" y="150749"/>
                  </a:lnTo>
                  <a:lnTo>
                    <a:pt x="89824" y="149677"/>
                  </a:lnTo>
                  <a:lnTo>
                    <a:pt x="125271" y="124108"/>
                  </a:lnTo>
                  <a:lnTo>
                    <a:pt x="134112" y="84836"/>
                  </a:lnTo>
                  <a:lnTo>
                    <a:pt x="133703" y="75146"/>
                  </a:lnTo>
                  <a:lnTo>
                    <a:pt x="119110" y="36687"/>
                  </a:lnTo>
                  <a:lnTo>
                    <a:pt x="78485" y="18541"/>
                  </a:lnTo>
                  <a:close/>
                </a:path>
                <a:path w="296544" h="169544">
                  <a:moveTo>
                    <a:pt x="186055" y="2921"/>
                  </a:moveTo>
                  <a:lnTo>
                    <a:pt x="296418" y="2921"/>
                  </a:lnTo>
                  <a:lnTo>
                    <a:pt x="296418" y="22225"/>
                  </a:lnTo>
                  <a:lnTo>
                    <a:pt x="207644" y="22225"/>
                  </a:lnTo>
                  <a:lnTo>
                    <a:pt x="207644" y="72898"/>
                  </a:lnTo>
                  <a:lnTo>
                    <a:pt x="284480" y="72898"/>
                  </a:lnTo>
                  <a:lnTo>
                    <a:pt x="284480" y="92201"/>
                  </a:lnTo>
                  <a:lnTo>
                    <a:pt x="207644" y="92201"/>
                  </a:lnTo>
                  <a:lnTo>
                    <a:pt x="207644" y="166497"/>
                  </a:lnTo>
                  <a:lnTo>
                    <a:pt x="186055" y="166497"/>
                  </a:lnTo>
                  <a:lnTo>
                    <a:pt x="186055" y="2921"/>
                  </a:lnTo>
                  <a:close/>
                </a:path>
                <a:path w="296544" h="169544">
                  <a:moveTo>
                    <a:pt x="78359" y="0"/>
                  </a:moveTo>
                  <a:lnTo>
                    <a:pt x="119253" y="10795"/>
                  </a:lnTo>
                  <a:lnTo>
                    <a:pt x="146938" y="41021"/>
                  </a:lnTo>
                  <a:lnTo>
                    <a:pt x="156463" y="84962"/>
                  </a:lnTo>
                  <a:lnTo>
                    <a:pt x="155842" y="97033"/>
                  </a:lnTo>
                  <a:lnTo>
                    <a:pt x="140878" y="138628"/>
                  </a:lnTo>
                  <a:lnTo>
                    <a:pt x="108575" y="163558"/>
                  </a:lnTo>
                  <a:lnTo>
                    <a:pt x="78231" y="169290"/>
                  </a:lnTo>
                  <a:lnTo>
                    <a:pt x="66996" y="168598"/>
                  </a:lnTo>
                  <a:lnTo>
                    <a:pt x="28382" y="152066"/>
                  </a:lnTo>
                  <a:lnTo>
                    <a:pt x="5272" y="117869"/>
                  </a:lnTo>
                  <a:lnTo>
                    <a:pt x="0" y="86740"/>
                  </a:lnTo>
                  <a:lnTo>
                    <a:pt x="1366" y="67528"/>
                  </a:lnTo>
                  <a:lnTo>
                    <a:pt x="21843" y="22987"/>
                  </a:lnTo>
                  <a:lnTo>
                    <a:pt x="61831" y="1430"/>
                  </a:lnTo>
                  <a:lnTo>
                    <a:pt x="78359" y="0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838" y="1423035"/>
            <a:ext cx="1177607" cy="17843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82342" y="1151636"/>
            <a:ext cx="1829435" cy="44970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03751" y="1151636"/>
            <a:ext cx="1200531" cy="175387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5584316" y="1151636"/>
            <a:ext cx="1256665" cy="450215"/>
            <a:chOff x="5584316" y="1151636"/>
            <a:chExt cx="1256665" cy="450215"/>
          </a:xfrm>
        </p:grpSpPr>
        <p:sp>
          <p:nvSpPr>
            <p:cNvPr id="49" name="object 49"/>
            <p:cNvSpPr/>
            <p:nvPr/>
          </p:nvSpPr>
          <p:spPr>
            <a:xfrm>
              <a:off x="6518274" y="1156208"/>
              <a:ext cx="318135" cy="166370"/>
            </a:xfrm>
            <a:custGeom>
              <a:avLst/>
              <a:gdLst/>
              <a:ahLst/>
              <a:cxnLst/>
              <a:rect l="l" t="t" r="r" b="b"/>
              <a:pathLst>
                <a:path w="318134" h="166369">
                  <a:moveTo>
                    <a:pt x="264032" y="42417"/>
                  </a:moveTo>
                  <a:lnTo>
                    <a:pt x="224027" y="58927"/>
                  </a:lnTo>
                  <a:lnTo>
                    <a:pt x="208660" y="105282"/>
                  </a:lnTo>
                  <a:lnTo>
                    <a:pt x="209613" y="118951"/>
                  </a:lnTo>
                  <a:lnTo>
                    <a:pt x="232189" y="157241"/>
                  </a:lnTo>
                  <a:lnTo>
                    <a:pt x="265175" y="166242"/>
                  </a:lnTo>
                  <a:lnTo>
                    <a:pt x="275010" y="165621"/>
                  </a:lnTo>
                  <a:lnTo>
                    <a:pt x="305925" y="149732"/>
                  </a:lnTo>
                  <a:lnTo>
                    <a:pt x="265302" y="149732"/>
                  </a:lnTo>
                  <a:lnTo>
                    <a:pt x="258181" y="149088"/>
                  </a:lnTo>
                  <a:lnTo>
                    <a:pt x="230481" y="118637"/>
                  </a:lnTo>
                  <a:lnTo>
                    <a:pt x="229361" y="109474"/>
                  </a:lnTo>
                  <a:lnTo>
                    <a:pt x="317880" y="109474"/>
                  </a:lnTo>
                  <a:lnTo>
                    <a:pt x="317880" y="104139"/>
                  </a:lnTo>
                  <a:lnTo>
                    <a:pt x="317133" y="92963"/>
                  </a:lnTo>
                  <a:lnTo>
                    <a:pt x="230504" y="92963"/>
                  </a:lnTo>
                  <a:lnTo>
                    <a:pt x="231578" y="85558"/>
                  </a:lnTo>
                  <a:lnTo>
                    <a:pt x="255016" y="58927"/>
                  </a:lnTo>
                  <a:lnTo>
                    <a:pt x="303176" y="58927"/>
                  </a:lnTo>
                  <a:lnTo>
                    <a:pt x="302895" y="58546"/>
                  </a:lnTo>
                  <a:lnTo>
                    <a:pt x="294822" y="51472"/>
                  </a:lnTo>
                  <a:lnTo>
                    <a:pt x="285654" y="46434"/>
                  </a:lnTo>
                  <a:lnTo>
                    <a:pt x="275391" y="43420"/>
                  </a:lnTo>
                  <a:lnTo>
                    <a:pt x="264032" y="42417"/>
                  </a:lnTo>
                  <a:close/>
                </a:path>
                <a:path w="318134" h="166369">
                  <a:moveTo>
                    <a:pt x="296545" y="125349"/>
                  </a:moveTo>
                  <a:lnTo>
                    <a:pt x="293497" y="133857"/>
                  </a:lnTo>
                  <a:lnTo>
                    <a:pt x="289305" y="140080"/>
                  </a:lnTo>
                  <a:lnTo>
                    <a:pt x="284096" y="143892"/>
                  </a:lnTo>
                  <a:lnTo>
                    <a:pt x="278892" y="147827"/>
                  </a:lnTo>
                  <a:lnTo>
                    <a:pt x="272669" y="149732"/>
                  </a:lnTo>
                  <a:lnTo>
                    <a:pt x="305925" y="149732"/>
                  </a:lnTo>
                  <a:lnTo>
                    <a:pt x="310261" y="144113"/>
                  </a:lnTo>
                  <a:lnTo>
                    <a:pt x="314265" y="136564"/>
                  </a:lnTo>
                  <a:lnTo>
                    <a:pt x="317246" y="128015"/>
                  </a:lnTo>
                  <a:lnTo>
                    <a:pt x="296545" y="125349"/>
                  </a:lnTo>
                  <a:close/>
                </a:path>
                <a:path w="318134" h="166369">
                  <a:moveTo>
                    <a:pt x="303176" y="58927"/>
                  </a:moveTo>
                  <a:lnTo>
                    <a:pt x="264286" y="58927"/>
                  </a:lnTo>
                  <a:lnTo>
                    <a:pt x="271551" y="59644"/>
                  </a:lnTo>
                  <a:lnTo>
                    <a:pt x="278114" y="61801"/>
                  </a:lnTo>
                  <a:lnTo>
                    <a:pt x="296672" y="92963"/>
                  </a:lnTo>
                  <a:lnTo>
                    <a:pt x="317133" y="92963"/>
                  </a:lnTo>
                  <a:lnTo>
                    <a:pt x="316950" y="90229"/>
                  </a:lnTo>
                  <a:lnTo>
                    <a:pt x="314150" y="78009"/>
                  </a:lnTo>
                  <a:lnTo>
                    <a:pt x="309469" y="67456"/>
                  </a:lnTo>
                  <a:lnTo>
                    <a:pt x="303176" y="58927"/>
                  </a:lnTo>
                  <a:close/>
                </a:path>
                <a:path w="318134" h="166369">
                  <a:moveTo>
                    <a:pt x="70993" y="45084"/>
                  </a:moveTo>
                  <a:lnTo>
                    <a:pt x="50926" y="45084"/>
                  </a:lnTo>
                  <a:lnTo>
                    <a:pt x="50926" y="163575"/>
                  </a:lnTo>
                  <a:lnTo>
                    <a:pt x="70993" y="163575"/>
                  </a:lnTo>
                  <a:lnTo>
                    <a:pt x="70993" y="45084"/>
                  </a:lnTo>
                  <a:close/>
                </a:path>
                <a:path w="318134" h="166369">
                  <a:moveTo>
                    <a:pt x="121284" y="0"/>
                  </a:moveTo>
                  <a:lnTo>
                    <a:pt x="101219" y="0"/>
                  </a:lnTo>
                  <a:lnTo>
                    <a:pt x="101219" y="163575"/>
                  </a:lnTo>
                  <a:lnTo>
                    <a:pt x="121284" y="163575"/>
                  </a:lnTo>
                  <a:lnTo>
                    <a:pt x="121284" y="116586"/>
                  </a:lnTo>
                  <a:lnTo>
                    <a:pt x="135381" y="102996"/>
                  </a:lnTo>
                  <a:lnTo>
                    <a:pt x="158831" y="102996"/>
                  </a:lnTo>
                  <a:lnTo>
                    <a:pt x="152284" y="93217"/>
                  </a:lnTo>
                  <a:lnTo>
                    <a:pt x="121284" y="93217"/>
                  </a:lnTo>
                  <a:lnTo>
                    <a:pt x="121284" y="0"/>
                  </a:lnTo>
                  <a:close/>
                </a:path>
                <a:path w="318134" h="166369">
                  <a:moveTo>
                    <a:pt x="158831" y="102996"/>
                  </a:moveTo>
                  <a:lnTo>
                    <a:pt x="135381" y="102996"/>
                  </a:lnTo>
                  <a:lnTo>
                    <a:pt x="174625" y="163575"/>
                  </a:lnTo>
                  <a:lnTo>
                    <a:pt x="199390" y="163575"/>
                  </a:lnTo>
                  <a:lnTo>
                    <a:pt x="158831" y="102996"/>
                  </a:lnTo>
                  <a:close/>
                </a:path>
                <a:path w="318134" h="166369">
                  <a:moveTo>
                    <a:pt x="194818" y="45084"/>
                  </a:moveTo>
                  <a:lnTo>
                    <a:pt x="168782" y="45084"/>
                  </a:lnTo>
                  <a:lnTo>
                    <a:pt x="121284" y="93217"/>
                  </a:lnTo>
                  <a:lnTo>
                    <a:pt x="152284" y="93217"/>
                  </a:lnTo>
                  <a:lnTo>
                    <a:pt x="149478" y="89026"/>
                  </a:lnTo>
                  <a:lnTo>
                    <a:pt x="194818" y="45084"/>
                  </a:lnTo>
                  <a:close/>
                </a:path>
                <a:path w="318134" h="166369">
                  <a:moveTo>
                    <a:pt x="70993" y="0"/>
                  </a:moveTo>
                  <a:lnTo>
                    <a:pt x="50926" y="0"/>
                  </a:lnTo>
                  <a:lnTo>
                    <a:pt x="50926" y="22987"/>
                  </a:lnTo>
                  <a:lnTo>
                    <a:pt x="70993" y="22987"/>
                  </a:lnTo>
                  <a:lnTo>
                    <a:pt x="70993" y="0"/>
                  </a:lnTo>
                  <a:close/>
                </a:path>
                <a:path w="318134" h="166369">
                  <a:moveTo>
                    <a:pt x="20066" y="0"/>
                  </a:moveTo>
                  <a:lnTo>
                    <a:pt x="0" y="0"/>
                  </a:lnTo>
                  <a:lnTo>
                    <a:pt x="0" y="163575"/>
                  </a:lnTo>
                  <a:lnTo>
                    <a:pt x="20066" y="163575"/>
                  </a:lnTo>
                  <a:lnTo>
                    <a:pt x="200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84316" y="1151636"/>
              <a:ext cx="1215009" cy="44970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6518274" y="1156208"/>
              <a:ext cx="318135" cy="166370"/>
            </a:xfrm>
            <a:custGeom>
              <a:avLst/>
              <a:gdLst/>
              <a:ahLst/>
              <a:cxnLst/>
              <a:rect l="l" t="t" r="r" b="b"/>
              <a:pathLst>
                <a:path w="318134" h="166369">
                  <a:moveTo>
                    <a:pt x="264286" y="58927"/>
                  </a:moveTo>
                  <a:lnTo>
                    <a:pt x="255016" y="58927"/>
                  </a:lnTo>
                  <a:lnTo>
                    <a:pt x="247269" y="61975"/>
                  </a:lnTo>
                  <a:lnTo>
                    <a:pt x="230504" y="92963"/>
                  </a:lnTo>
                  <a:lnTo>
                    <a:pt x="296672" y="92963"/>
                  </a:lnTo>
                  <a:lnTo>
                    <a:pt x="271551" y="59644"/>
                  </a:lnTo>
                  <a:lnTo>
                    <a:pt x="264286" y="58927"/>
                  </a:lnTo>
                  <a:close/>
                </a:path>
                <a:path w="318134" h="166369">
                  <a:moveTo>
                    <a:pt x="50926" y="45084"/>
                  </a:moveTo>
                  <a:lnTo>
                    <a:pt x="70993" y="45084"/>
                  </a:lnTo>
                  <a:lnTo>
                    <a:pt x="70993" y="163575"/>
                  </a:lnTo>
                  <a:lnTo>
                    <a:pt x="50926" y="163575"/>
                  </a:lnTo>
                  <a:lnTo>
                    <a:pt x="50926" y="45084"/>
                  </a:lnTo>
                  <a:close/>
                </a:path>
                <a:path w="318134" h="166369">
                  <a:moveTo>
                    <a:pt x="264032" y="42417"/>
                  </a:moveTo>
                  <a:lnTo>
                    <a:pt x="302895" y="58546"/>
                  </a:lnTo>
                  <a:lnTo>
                    <a:pt x="317880" y="104139"/>
                  </a:lnTo>
                  <a:lnTo>
                    <a:pt x="317880" y="105282"/>
                  </a:lnTo>
                  <a:lnTo>
                    <a:pt x="317880" y="107061"/>
                  </a:lnTo>
                  <a:lnTo>
                    <a:pt x="317880" y="109474"/>
                  </a:lnTo>
                  <a:lnTo>
                    <a:pt x="229361" y="109474"/>
                  </a:lnTo>
                  <a:lnTo>
                    <a:pt x="230481" y="118637"/>
                  </a:lnTo>
                  <a:lnTo>
                    <a:pt x="258181" y="149088"/>
                  </a:lnTo>
                  <a:lnTo>
                    <a:pt x="265302" y="149732"/>
                  </a:lnTo>
                  <a:lnTo>
                    <a:pt x="272669" y="149732"/>
                  </a:lnTo>
                  <a:lnTo>
                    <a:pt x="278892" y="147827"/>
                  </a:lnTo>
                  <a:lnTo>
                    <a:pt x="284099" y="143890"/>
                  </a:lnTo>
                  <a:lnTo>
                    <a:pt x="289305" y="140080"/>
                  </a:lnTo>
                  <a:lnTo>
                    <a:pt x="293497" y="133857"/>
                  </a:lnTo>
                  <a:lnTo>
                    <a:pt x="296545" y="125349"/>
                  </a:lnTo>
                  <a:lnTo>
                    <a:pt x="317246" y="128015"/>
                  </a:lnTo>
                  <a:lnTo>
                    <a:pt x="291965" y="160617"/>
                  </a:lnTo>
                  <a:lnTo>
                    <a:pt x="265175" y="166242"/>
                  </a:lnTo>
                  <a:lnTo>
                    <a:pt x="252815" y="165242"/>
                  </a:lnTo>
                  <a:lnTo>
                    <a:pt x="217233" y="141430"/>
                  </a:lnTo>
                  <a:lnTo>
                    <a:pt x="208660" y="105282"/>
                  </a:lnTo>
                  <a:lnTo>
                    <a:pt x="209615" y="91164"/>
                  </a:lnTo>
                  <a:lnTo>
                    <a:pt x="232314" y="51687"/>
                  </a:lnTo>
                  <a:lnTo>
                    <a:pt x="252317" y="43443"/>
                  </a:lnTo>
                  <a:lnTo>
                    <a:pt x="264032" y="42417"/>
                  </a:lnTo>
                  <a:close/>
                </a:path>
                <a:path w="318134" h="166369">
                  <a:moveTo>
                    <a:pt x="101219" y="0"/>
                  </a:moveTo>
                  <a:lnTo>
                    <a:pt x="121284" y="0"/>
                  </a:lnTo>
                  <a:lnTo>
                    <a:pt x="121284" y="93217"/>
                  </a:lnTo>
                  <a:lnTo>
                    <a:pt x="168782" y="45084"/>
                  </a:lnTo>
                  <a:lnTo>
                    <a:pt x="194818" y="45084"/>
                  </a:lnTo>
                  <a:lnTo>
                    <a:pt x="149478" y="89026"/>
                  </a:lnTo>
                  <a:lnTo>
                    <a:pt x="199390" y="163575"/>
                  </a:lnTo>
                  <a:lnTo>
                    <a:pt x="174625" y="163575"/>
                  </a:lnTo>
                  <a:lnTo>
                    <a:pt x="135381" y="102996"/>
                  </a:lnTo>
                  <a:lnTo>
                    <a:pt x="121284" y="116586"/>
                  </a:lnTo>
                  <a:lnTo>
                    <a:pt x="121284" y="163575"/>
                  </a:lnTo>
                  <a:lnTo>
                    <a:pt x="101219" y="163575"/>
                  </a:lnTo>
                  <a:lnTo>
                    <a:pt x="101219" y="0"/>
                  </a:lnTo>
                  <a:close/>
                </a:path>
                <a:path w="318134" h="166369">
                  <a:moveTo>
                    <a:pt x="50926" y="0"/>
                  </a:moveTo>
                  <a:lnTo>
                    <a:pt x="70993" y="0"/>
                  </a:lnTo>
                  <a:lnTo>
                    <a:pt x="70993" y="22987"/>
                  </a:lnTo>
                  <a:lnTo>
                    <a:pt x="50926" y="22987"/>
                  </a:lnTo>
                  <a:lnTo>
                    <a:pt x="50926" y="0"/>
                  </a:lnTo>
                  <a:close/>
                </a:path>
                <a:path w="318134" h="166369">
                  <a:moveTo>
                    <a:pt x="0" y="0"/>
                  </a:moveTo>
                  <a:lnTo>
                    <a:pt x="20066" y="0"/>
                  </a:lnTo>
                  <a:lnTo>
                    <a:pt x="20066" y="163575"/>
                  </a:lnTo>
                  <a:lnTo>
                    <a:pt x="0" y="16357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5657596" y="1700276"/>
            <a:ext cx="776605" cy="218440"/>
            <a:chOff x="5657596" y="1700276"/>
            <a:chExt cx="776605" cy="218440"/>
          </a:xfrm>
        </p:grpSpPr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57596" y="1742694"/>
              <a:ext cx="359029" cy="175768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027801" y="1799071"/>
              <a:ext cx="62230" cy="20320"/>
            </a:xfrm>
            <a:custGeom>
              <a:avLst/>
              <a:gdLst/>
              <a:ahLst/>
              <a:cxnLst/>
              <a:rect l="l" t="t" r="r" b="b"/>
              <a:pathLst>
                <a:path w="62229" h="20319">
                  <a:moveTo>
                    <a:pt x="61727" y="0"/>
                  </a:moveTo>
                  <a:lnTo>
                    <a:pt x="0" y="0"/>
                  </a:lnTo>
                  <a:lnTo>
                    <a:pt x="0" y="20203"/>
                  </a:lnTo>
                  <a:lnTo>
                    <a:pt x="61727" y="20203"/>
                  </a:lnTo>
                  <a:lnTo>
                    <a:pt x="61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027801" y="1799071"/>
              <a:ext cx="62230" cy="20320"/>
            </a:xfrm>
            <a:custGeom>
              <a:avLst/>
              <a:gdLst/>
              <a:ahLst/>
              <a:cxnLst/>
              <a:rect l="l" t="t" r="r" b="b"/>
              <a:pathLst>
                <a:path w="62229" h="20319">
                  <a:moveTo>
                    <a:pt x="0" y="20203"/>
                  </a:moveTo>
                  <a:lnTo>
                    <a:pt x="61727" y="20203"/>
                  </a:lnTo>
                  <a:lnTo>
                    <a:pt x="61727" y="0"/>
                  </a:lnTo>
                  <a:lnTo>
                    <a:pt x="0" y="0"/>
                  </a:lnTo>
                  <a:lnTo>
                    <a:pt x="0" y="2020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111367" y="1704848"/>
              <a:ext cx="318135" cy="166370"/>
            </a:xfrm>
            <a:custGeom>
              <a:avLst/>
              <a:gdLst/>
              <a:ahLst/>
              <a:cxnLst/>
              <a:rect l="l" t="t" r="r" b="b"/>
              <a:pathLst>
                <a:path w="318135" h="166369">
                  <a:moveTo>
                    <a:pt x="264033" y="42417"/>
                  </a:moveTo>
                  <a:lnTo>
                    <a:pt x="224028" y="58927"/>
                  </a:lnTo>
                  <a:lnTo>
                    <a:pt x="208661" y="105282"/>
                  </a:lnTo>
                  <a:lnTo>
                    <a:pt x="209613" y="118951"/>
                  </a:lnTo>
                  <a:lnTo>
                    <a:pt x="232189" y="157241"/>
                  </a:lnTo>
                  <a:lnTo>
                    <a:pt x="265175" y="166242"/>
                  </a:lnTo>
                  <a:lnTo>
                    <a:pt x="275010" y="165621"/>
                  </a:lnTo>
                  <a:lnTo>
                    <a:pt x="305925" y="149732"/>
                  </a:lnTo>
                  <a:lnTo>
                    <a:pt x="265303" y="149732"/>
                  </a:lnTo>
                  <a:lnTo>
                    <a:pt x="258181" y="149088"/>
                  </a:lnTo>
                  <a:lnTo>
                    <a:pt x="230481" y="118637"/>
                  </a:lnTo>
                  <a:lnTo>
                    <a:pt x="229362" y="109474"/>
                  </a:lnTo>
                  <a:lnTo>
                    <a:pt x="317881" y="109474"/>
                  </a:lnTo>
                  <a:lnTo>
                    <a:pt x="317881" y="104139"/>
                  </a:lnTo>
                  <a:lnTo>
                    <a:pt x="317133" y="92963"/>
                  </a:lnTo>
                  <a:lnTo>
                    <a:pt x="230505" y="92963"/>
                  </a:lnTo>
                  <a:lnTo>
                    <a:pt x="231578" y="85558"/>
                  </a:lnTo>
                  <a:lnTo>
                    <a:pt x="255016" y="58927"/>
                  </a:lnTo>
                  <a:lnTo>
                    <a:pt x="303176" y="58927"/>
                  </a:lnTo>
                  <a:lnTo>
                    <a:pt x="302895" y="58547"/>
                  </a:lnTo>
                  <a:lnTo>
                    <a:pt x="294822" y="51472"/>
                  </a:lnTo>
                  <a:lnTo>
                    <a:pt x="285654" y="46434"/>
                  </a:lnTo>
                  <a:lnTo>
                    <a:pt x="275391" y="43420"/>
                  </a:lnTo>
                  <a:lnTo>
                    <a:pt x="264033" y="42417"/>
                  </a:lnTo>
                  <a:close/>
                </a:path>
                <a:path w="318135" h="166369">
                  <a:moveTo>
                    <a:pt x="296545" y="125349"/>
                  </a:moveTo>
                  <a:lnTo>
                    <a:pt x="293497" y="133857"/>
                  </a:lnTo>
                  <a:lnTo>
                    <a:pt x="289306" y="140080"/>
                  </a:lnTo>
                  <a:lnTo>
                    <a:pt x="284096" y="143892"/>
                  </a:lnTo>
                  <a:lnTo>
                    <a:pt x="278892" y="147827"/>
                  </a:lnTo>
                  <a:lnTo>
                    <a:pt x="272669" y="149732"/>
                  </a:lnTo>
                  <a:lnTo>
                    <a:pt x="305925" y="149732"/>
                  </a:lnTo>
                  <a:lnTo>
                    <a:pt x="310261" y="144113"/>
                  </a:lnTo>
                  <a:lnTo>
                    <a:pt x="314265" y="136564"/>
                  </a:lnTo>
                  <a:lnTo>
                    <a:pt x="317246" y="128015"/>
                  </a:lnTo>
                  <a:lnTo>
                    <a:pt x="296545" y="125349"/>
                  </a:lnTo>
                  <a:close/>
                </a:path>
                <a:path w="318135" h="166369">
                  <a:moveTo>
                    <a:pt x="303176" y="58927"/>
                  </a:moveTo>
                  <a:lnTo>
                    <a:pt x="264287" y="58927"/>
                  </a:lnTo>
                  <a:lnTo>
                    <a:pt x="271551" y="59644"/>
                  </a:lnTo>
                  <a:lnTo>
                    <a:pt x="278114" y="61801"/>
                  </a:lnTo>
                  <a:lnTo>
                    <a:pt x="296672" y="92963"/>
                  </a:lnTo>
                  <a:lnTo>
                    <a:pt x="317133" y="92963"/>
                  </a:lnTo>
                  <a:lnTo>
                    <a:pt x="316950" y="90229"/>
                  </a:lnTo>
                  <a:lnTo>
                    <a:pt x="314150" y="78009"/>
                  </a:lnTo>
                  <a:lnTo>
                    <a:pt x="309469" y="67456"/>
                  </a:lnTo>
                  <a:lnTo>
                    <a:pt x="303176" y="58927"/>
                  </a:lnTo>
                  <a:close/>
                </a:path>
                <a:path w="318135" h="166369">
                  <a:moveTo>
                    <a:pt x="70993" y="45085"/>
                  </a:moveTo>
                  <a:lnTo>
                    <a:pt x="50927" y="45085"/>
                  </a:lnTo>
                  <a:lnTo>
                    <a:pt x="50927" y="163575"/>
                  </a:lnTo>
                  <a:lnTo>
                    <a:pt x="70993" y="163575"/>
                  </a:lnTo>
                  <a:lnTo>
                    <a:pt x="70993" y="45085"/>
                  </a:lnTo>
                  <a:close/>
                </a:path>
                <a:path w="318135" h="166369">
                  <a:moveTo>
                    <a:pt x="121285" y="0"/>
                  </a:moveTo>
                  <a:lnTo>
                    <a:pt x="101219" y="0"/>
                  </a:lnTo>
                  <a:lnTo>
                    <a:pt x="101219" y="163575"/>
                  </a:lnTo>
                  <a:lnTo>
                    <a:pt x="121285" y="163575"/>
                  </a:lnTo>
                  <a:lnTo>
                    <a:pt x="121285" y="116586"/>
                  </a:lnTo>
                  <a:lnTo>
                    <a:pt x="135382" y="102997"/>
                  </a:lnTo>
                  <a:lnTo>
                    <a:pt x="158831" y="102997"/>
                  </a:lnTo>
                  <a:lnTo>
                    <a:pt x="152284" y="93217"/>
                  </a:lnTo>
                  <a:lnTo>
                    <a:pt x="121285" y="93217"/>
                  </a:lnTo>
                  <a:lnTo>
                    <a:pt x="121285" y="0"/>
                  </a:lnTo>
                  <a:close/>
                </a:path>
                <a:path w="318135" h="166369">
                  <a:moveTo>
                    <a:pt x="158831" y="102997"/>
                  </a:moveTo>
                  <a:lnTo>
                    <a:pt x="135382" y="102997"/>
                  </a:lnTo>
                  <a:lnTo>
                    <a:pt x="174625" y="163575"/>
                  </a:lnTo>
                  <a:lnTo>
                    <a:pt x="199390" y="163575"/>
                  </a:lnTo>
                  <a:lnTo>
                    <a:pt x="158831" y="102997"/>
                  </a:lnTo>
                  <a:close/>
                </a:path>
                <a:path w="318135" h="166369">
                  <a:moveTo>
                    <a:pt x="194818" y="45085"/>
                  </a:moveTo>
                  <a:lnTo>
                    <a:pt x="168783" y="45085"/>
                  </a:lnTo>
                  <a:lnTo>
                    <a:pt x="121285" y="93217"/>
                  </a:lnTo>
                  <a:lnTo>
                    <a:pt x="152284" y="93217"/>
                  </a:lnTo>
                  <a:lnTo>
                    <a:pt x="149479" y="89026"/>
                  </a:lnTo>
                  <a:lnTo>
                    <a:pt x="194818" y="45085"/>
                  </a:lnTo>
                  <a:close/>
                </a:path>
                <a:path w="318135" h="166369">
                  <a:moveTo>
                    <a:pt x="70993" y="0"/>
                  </a:moveTo>
                  <a:lnTo>
                    <a:pt x="50927" y="0"/>
                  </a:lnTo>
                  <a:lnTo>
                    <a:pt x="50927" y="22987"/>
                  </a:lnTo>
                  <a:lnTo>
                    <a:pt x="70993" y="22987"/>
                  </a:lnTo>
                  <a:lnTo>
                    <a:pt x="70993" y="0"/>
                  </a:lnTo>
                  <a:close/>
                </a:path>
                <a:path w="318135" h="166369">
                  <a:moveTo>
                    <a:pt x="20066" y="0"/>
                  </a:moveTo>
                  <a:lnTo>
                    <a:pt x="0" y="0"/>
                  </a:lnTo>
                  <a:lnTo>
                    <a:pt x="0" y="163575"/>
                  </a:lnTo>
                  <a:lnTo>
                    <a:pt x="20066" y="163575"/>
                  </a:lnTo>
                  <a:lnTo>
                    <a:pt x="200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111367" y="1704848"/>
              <a:ext cx="318135" cy="166370"/>
            </a:xfrm>
            <a:custGeom>
              <a:avLst/>
              <a:gdLst/>
              <a:ahLst/>
              <a:cxnLst/>
              <a:rect l="l" t="t" r="r" b="b"/>
              <a:pathLst>
                <a:path w="318135" h="166369">
                  <a:moveTo>
                    <a:pt x="264287" y="58927"/>
                  </a:moveTo>
                  <a:lnTo>
                    <a:pt x="255016" y="58927"/>
                  </a:lnTo>
                  <a:lnTo>
                    <a:pt x="247269" y="61975"/>
                  </a:lnTo>
                  <a:lnTo>
                    <a:pt x="230505" y="92963"/>
                  </a:lnTo>
                  <a:lnTo>
                    <a:pt x="296672" y="92963"/>
                  </a:lnTo>
                  <a:lnTo>
                    <a:pt x="271551" y="59644"/>
                  </a:lnTo>
                  <a:lnTo>
                    <a:pt x="264287" y="58927"/>
                  </a:lnTo>
                  <a:close/>
                </a:path>
                <a:path w="318135" h="166369">
                  <a:moveTo>
                    <a:pt x="50927" y="45085"/>
                  </a:moveTo>
                  <a:lnTo>
                    <a:pt x="70993" y="45085"/>
                  </a:lnTo>
                  <a:lnTo>
                    <a:pt x="70993" y="163575"/>
                  </a:lnTo>
                  <a:lnTo>
                    <a:pt x="50927" y="163575"/>
                  </a:lnTo>
                  <a:lnTo>
                    <a:pt x="50927" y="45085"/>
                  </a:lnTo>
                  <a:close/>
                </a:path>
                <a:path w="318135" h="166369">
                  <a:moveTo>
                    <a:pt x="264033" y="42417"/>
                  </a:moveTo>
                  <a:lnTo>
                    <a:pt x="302895" y="58547"/>
                  </a:lnTo>
                  <a:lnTo>
                    <a:pt x="317881" y="104139"/>
                  </a:lnTo>
                  <a:lnTo>
                    <a:pt x="317881" y="105282"/>
                  </a:lnTo>
                  <a:lnTo>
                    <a:pt x="317881" y="107061"/>
                  </a:lnTo>
                  <a:lnTo>
                    <a:pt x="317881" y="109474"/>
                  </a:lnTo>
                  <a:lnTo>
                    <a:pt x="229362" y="109474"/>
                  </a:lnTo>
                  <a:lnTo>
                    <a:pt x="230481" y="118637"/>
                  </a:lnTo>
                  <a:lnTo>
                    <a:pt x="258181" y="149088"/>
                  </a:lnTo>
                  <a:lnTo>
                    <a:pt x="265303" y="149732"/>
                  </a:lnTo>
                  <a:lnTo>
                    <a:pt x="272669" y="149732"/>
                  </a:lnTo>
                  <a:lnTo>
                    <a:pt x="278892" y="147827"/>
                  </a:lnTo>
                  <a:lnTo>
                    <a:pt x="284099" y="143890"/>
                  </a:lnTo>
                  <a:lnTo>
                    <a:pt x="289306" y="140080"/>
                  </a:lnTo>
                  <a:lnTo>
                    <a:pt x="293497" y="133857"/>
                  </a:lnTo>
                  <a:lnTo>
                    <a:pt x="296545" y="125349"/>
                  </a:lnTo>
                  <a:lnTo>
                    <a:pt x="317246" y="128015"/>
                  </a:lnTo>
                  <a:lnTo>
                    <a:pt x="291965" y="160617"/>
                  </a:lnTo>
                  <a:lnTo>
                    <a:pt x="265175" y="166242"/>
                  </a:lnTo>
                  <a:lnTo>
                    <a:pt x="252815" y="165242"/>
                  </a:lnTo>
                  <a:lnTo>
                    <a:pt x="217233" y="141430"/>
                  </a:lnTo>
                  <a:lnTo>
                    <a:pt x="208661" y="105282"/>
                  </a:lnTo>
                  <a:lnTo>
                    <a:pt x="209615" y="91164"/>
                  </a:lnTo>
                  <a:lnTo>
                    <a:pt x="232314" y="51687"/>
                  </a:lnTo>
                  <a:lnTo>
                    <a:pt x="252317" y="43443"/>
                  </a:lnTo>
                  <a:lnTo>
                    <a:pt x="264033" y="42417"/>
                  </a:lnTo>
                  <a:close/>
                </a:path>
                <a:path w="318135" h="166369">
                  <a:moveTo>
                    <a:pt x="101219" y="0"/>
                  </a:moveTo>
                  <a:lnTo>
                    <a:pt x="121285" y="0"/>
                  </a:lnTo>
                  <a:lnTo>
                    <a:pt x="121285" y="93217"/>
                  </a:lnTo>
                  <a:lnTo>
                    <a:pt x="168783" y="45085"/>
                  </a:lnTo>
                  <a:lnTo>
                    <a:pt x="194818" y="45085"/>
                  </a:lnTo>
                  <a:lnTo>
                    <a:pt x="149479" y="89026"/>
                  </a:lnTo>
                  <a:lnTo>
                    <a:pt x="199390" y="163575"/>
                  </a:lnTo>
                  <a:lnTo>
                    <a:pt x="174625" y="163575"/>
                  </a:lnTo>
                  <a:lnTo>
                    <a:pt x="135382" y="102997"/>
                  </a:lnTo>
                  <a:lnTo>
                    <a:pt x="121285" y="116586"/>
                  </a:lnTo>
                  <a:lnTo>
                    <a:pt x="121285" y="163575"/>
                  </a:lnTo>
                  <a:lnTo>
                    <a:pt x="101219" y="163575"/>
                  </a:lnTo>
                  <a:lnTo>
                    <a:pt x="101219" y="0"/>
                  </a:lnTo>
                  <a:close/>
                </a:path>
                <a:path w="318135" h="166369">
                  <a:moveTo>
                    <a:pt x="50927" y="0"/>
                  </a:moveTo>
                  <a:lnTo>
                    <a:pt x="70993" y="0"/>
                  </a:lnTo>
                  <a:lnTo>
                    <a:pt x="70993" y="22987"/>
                  </a:lnTo>
                  <a:lnTo>
                    <a:pt x="50927" y="22987"/>
                  </a:lnTo>
                  <a:lnTo>
                    <a:pt x="50927" y="0"/>
                  </a:lnTo>
                  <a:close/>
                </a:path>
                <a:path w="318135" h="166369">
                  <a:moveTo>
                    <a:pt x="0" y="0"/>
                  </a:moveTo>
                  <a:lnTo>
                    <a:pt x="20066" y="0"/>
                  </a:lnTo>
                  <a:lnTo>
                    <a:pt x="20066" y="163575"/>
                  </a:lnTo>
                  <a:lnTo>
                    <a:pt x="0" y="16357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8" name="object 5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571358" y="1148841"/>
            <a:ext cx="776478" cy="178308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575677" y="1423161"/>
            <a:ext cx="1242695" cy="452500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93638" y="2085339"/>
            <a:ext cx="172720" cy="173990"/>
            <a:chOff x="93638" y="2085339"/>
            <a:chExt cx="172720" cy="173990"/>
          </a:xfrm>
        </p:grpSpPr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638" y="2085339"/>
              <a:ext cx="117448" cy="17348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238696" y="2231367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4">
                  <a:moveTo>
                    <a:pt x="22882" y="0"/>
                  </a:moveTo>
                  <a:lnTo>
                    <a:pt x="0" y="0"/>
                  </a:lnTo>
                  <a:lnTo>
                    <a:pt x="0" y="22882"/>
                  </a:lnTo>
                  <a:lnTo>
                    <a:pt x="22882" y="22882"/>
                  </a:lnTo>
                  <a:lnTo>
                    <a:pt x="228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38696" y="2231367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4">
                  <a:moveTo>
                    <a:pt x="0" y="22882"/>
                  </a:moveTo>
                  <a:lnTo>
                    <a:pt x="22882" y="22882"/>
                  </a:lnTo>
                  <a:lnTo>
                    <a:pt x="22882" y="0"/>
                  </a:lnTo>
                  <a:lnTo>
                    <a:pt x="0" y="0"/>
                  </a:lnTo>
                  <a:lnTo>
                    <a:pt x="0" y="22882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352755" y="2083307"/>
            <a:ext cx="560705" cy="178435"/>
            <a:chOff x="352755" y="2083307"/>
            <a:chExt cx="560705" cy="178435"/>
          </a:xfrm>
        </p:grpSpPr>
        <p:sp>
          <p:nvSpPr>
            <p:cNvPr id="65" name="object 65"/>
            <p:cNvSpPr/>
            <p:nvPr/>
          </p:nvSpPr>
          <p:spPr>
            <a:xfrm>
              <a:off x="357327" y="2087879"/>
              <a:ext cx="551180" cy="169545"/>
            </a:xfrm>
            <a:custGeom>
              <a:avLst/>
              <a:gdLst/>
              <a:ahLst/>
              <a:cxnLst/>
              <a:rect l="l" t="t" r="r" b="b"/>
              <a:pathLst>
                <a:path w="551180" h="169544">
                  <a:moveTo>
                    <a:pt x="470496" y="2794"/>
                  </a:moveTo>
                  <a:lnTo>
                    <a:pt x="448843" y="2794"/>
                  </a:lnTo>
                  <a:lnTo>
                    <a:pt x="448843" y="166370"/>
                  </a:lnTo>
                  <a:lnTo>
                    <a:pt x="551091" y="166370"/>
                  </a:lnTo>
                  <a:lnTo>
                    <a:pt x="551091" y="147066"/>
                  </a:lnTo>
                  <a:lnTo>
                    <a:pt x="470496" y="147066"/>
                  </a:lnTo>
                  <a:lnTo>
                    <a:pt x="470496" y="2794"/>
                  </a:lnTo>
                  <a:close/>
                </a:path>
                <a:path w="551180" h="169544">
                  <a:moveTo>
                    <a:pt x="344004" y="2794"/>
                  </a:moveTo>
                  <a:lnTo>
                    <a:pt x="322351" y="2794"/>
                  </a:lnTo>
                  <a:lnTo>
                    <a:pt x="322351" y="166370"/>
                  </a:lnTo>
                  <a:lnTo>
                    <a:pt x="424599" y="166370"/>
                  </a:lnTo>
                  <a:lnTo>
                    <a:pt x="424599" y="147066"/>
                  </a:lnTo>
                  <a:lnTo>
                    <a:pt x="344004" y="147066"/>
                  </a:lnTo>
                  <a:lnTo>
                    <a:pt x="344004" y="2794"/>
                  </a:lnTo>
                  <a:close/>
                </a:path>
                <a:path w="551180" h="169544">
                  <a:moveTo>
                    <a:pt x="289610" y="2794"/>
                  </a:moveTo>
                  <a:lnTo>
                    <a:pt x="171297" y="2794"/>
                  </a:lnTo>
                  <a:lnTo>
                    <a:pt x="171297" y="166370"/>
                  </a:lnTo>
                  <a:lnTo>
                    <a:pt x="293408" y="166370"/>
                  </a:lnTo>
                  <a:lnTo>
                    <a:pt x="293408" y="147066"/>
                  </a:lnTo>
                  <a:lnTo>
                    <a:pt x="192951" y="147066"/>
                  </a:lnTo>
                  <a:lnTo>
                    <a:pt x="192951" y="91440"/>
                  </a:lnTo>
                  <a:lnTo>
                    <a:pt x="283476" y="91440"/>
                  </a:lnTo>
                  <a:lnTo>
                    <a:pt x="283476" y="72136"/>
                  </a:lnTo>
                  <a:lnTo>
                    <a:pt x="192951" y="72136"/>
                  </a:lnTo>
                  <a:lnTo>
                    <a:pt x="192951" y="22098"/>
                  </a:lnTo>
                  <a:lnTo>
                    <a:pt x="289610" y="22098"/>
                  </a:lnTo>
                  <a:lnTo>
                    <a:pt x="289610" y="2794"/>
                  </a:lnTo>
                  <a:close/>
                </a:path>
                <a:path w="551180" h="169544">
                  <a:moveTo>
                    <a:pt x="77241" y="0"/>
                  </a:moveTo>
                  <a:lnTo>
                    <a:pt x="37566" y="9906"/>
                  </a:lnTo>
                  <a:lnTo>
                    <a:pt x="9766" y="38735"/>
                  </a:lnTo>
                  <a:lnTo>
                    <a:pt x="0" y="83312"/>
                  </a:lnTo>
                  <a:lnTo>
                    <a:pt x="540" y="94839"/>
                  </a:lnTo>
                  <a:lnTo>
                    <a:pt x="13481" y="136848"/>
                  </a:lnTo>
                  <a:lnTo>
                    <a:pt x="42787" y="163109"/>
                  </a:lnTo>
                  <a:lnTo>
                    <a:pt x="76911" y="169164"/>
                  </a:lnTo>
                  <a:lnTo>
                    <a:pt x="89201" y="168284"/>
                  </a:lnTo>
                  <a:lnTo>
                    <a:pt x="100506" y="165655"/>
                  </a:lnTo>
                  <a:lnTo>
                    <a:pt x="110827" y="161288"/>
                  </a:lnTo>
                  <a:lnTo>
                    <a:pt x="120167" y="155194"/>
                  </a:lnTo>
                  <a:lnTo>
                    <a:pt x="124944" y="150622"/>
                  </a:lnTo>
                  <a:lnTo>
                    <a:pt x="75120" y="150622"/>
                  </a:lnTo>
                  <a:lnTo>
                    <a:pt x="67776" y="150145"/>
                  </a:lnTo>
                  <a:lnTo>
                    <a:pt x="31877" y="126946"/>
                  </a:lnTo>
                  <a:lnTo>
                    <a:pt x="22326" y="83185"/>
                  </a:lnTo>
                  <a:lnTo>
                    <a:pt x="22648" y="75158"/>
                  </a:lnTo>
                  <a:lnTo>
                    <a:pt x="34480" y="38115"/>
                  </a:lnTo>
                  <a:lnTo>
                    <a:pt x="67753" y="19093"/>
                  </a:lnTo>
                  <a:lnTo>
                    <a:pt x="76796" y="18542"/>
                  </a:lnTo>
                  <a:lnTo>
                    <a:pt x="125371" y="18542"/>
                  </a:lnTo>
                  <a:lnTo>
                    <a:pt x="118541" y="12446"/>
                  </a:lnTo>
                  <a:lnTo>
                    <a:pt x="109681" y="7018"/>
                  </a:lnTo>
                  <a:lnTo>
                    <a:pt x="99844" y="3127"/>
                  </a:lnTo>
                  <a:lnTo>
                    <a:pt x="89030" y="783"/>
                  </a:lnTo>
                  <a:lnTo>
                    <a:pt x="77241" y="0"/>
                  </a:lnTo>
                  <a:close/>
                </a:path>
                <a:path w="551180" h="169544">
                  <a:moveTo>
                    <a:pt x="123012" y="108966"/>
                  </a:moveTo>
                  <a:lnTo>
                    <a:pt x="99277" y="144781"/>
                  </a:lnTo>
                  <a:lnTo>
                    <a:pt x="75120" y="150622"/>
                  </a:lnTo>
                  <a:lnTo>
                    <a:pt x="124944" y="150622"/>
                  </a:lnTo>
                  <a:lnTo>
                    <a:pt x="128335" y="147377"/>
                  </a:lnTo>
                  <a:lnTo>
                    <a:pt x="135140" y="138001"/>
                  </a:lnTo>
                  <a:lnTo>
                    <a:pt x="140584" y="127029"/>
                  </a:lnTo>
                  <a:lnTo>
                    <a:pt x="144665" y="114427"/>
                  </a:lnTo>
                  <a:lnTo>
                    <a:pt x="123012" y="108966"/>
                  </a:lnTo>
                  <a:close/>
                </a:path>
                <a:path w="551180" h="169544">
                  <a:moveTo>
                    <a:pt x="125371" y="18542"/>
                  </a:moveTo>
                  <a:lnTo>
                    <a:pt x="76796" y="18542"/>
                  </a:lnTo>
                  <a:lnTo>
                    <a:pt x="84655" y="19044"/>
                  </a:lnTo>
                  <a:lnTo>
                    <a:pt x="91813" y="20558"/>
                  </a:lnTo>
                  <a:lnTo>
                    <a:pt x="120561" y="52705"/>
                  </a:lnTo>
                  <a:lnTo>
                    <a:pt x="141871" y="47625"/>
                  </a:lnTo>
                  <a:lnTo>
                    <a:pt x="137947" y="36931"/>
                  </a:lnTo>
                  <a:lnTo>
                    <a:pt x="132749" y="27511"/>
                  </a:lnTo>
                  <a:lnTo>
                    <a:pt x="126280" y="19353"/>
                  </a:lnTo>
                  <a:lnTo>
                    <a:pt x="125371" y="1854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57327" y="2087879"/>
              <a:ext cx="551180" cy="169545"/>
            </a:xfrm>
            <a:custGeom>
              <a:avLst/>
              <a:gdLst/>
              <a:ahLst/>
              <a:cxnLst/>
              <a:rect l="l" t="t" r="r" b="b"/>
              <a:pathLst>
                <a:path w="551180" h="169544">
                  <a:moveTo>
                    <a:pt x="448843" y="2794"/>
                  </a:moveTo>
                  <a:lnTo>
                    <a:pt x="470496" y="2794"/>
                  </a:lnTo>
                  <a:lnTo>
                    <a:pt x="470496" y="147066"/>
                  </a:lnTo>
                  <a:lnTo>
                    <a:pt x="551091" y="147066"/>
                  </a:lnTo>
                  <a:lnTo>
                    <a:pt x="551091" y="166370"/>
                  </a:lnTo>
                  <a:lnTo>
                    <a:pt x="448843" y="166370"/>
                  </a:lnTo>
                  <a:lnTo>
                    <a:pt x="448843" y="2794"/>
                  </a:lnTo>
                  <a:close/>
                </a:path>
                <a:path w="551180" h="169544">
                  <a:moveTo>
                    <a:pt x="322351" y="2794"/>
                  </a:moveTo>
                  <a:lnTo>
                    <a:pt x="344004" y="2794"/>
                  </a:lnTo>
                  <a:lnTo>
                    <a:pt x="344004" y="147066"/>
                  </a:lnTo>
                  <a:lnTo>
                    <a:pt x="424599" y="147066"/>
                  </a:lnTo>
                  <a:lnTo>
                    <a:pt x="424599" y="166370"/>
                  </a:lnTo>
                  <a:lnTo>
                    <a:pt x="322351" y="166370"/>
                  </a:lnTo>
                  <a:lnTo>
                    <a:pt x="322351" y="2794"/>
                  </a:lnTo>
                  <a:close/>
                </a:path>
                <a:path w="551180" h="169544">
                  <a:moveTo>
                    <a:pt x="171297" y="2794"/>
                  </a:moveTo>
                  <a:lnTo>
                    <a:pt x="289610" y="2794"/>
                  </a:lnTo>
                  <a:lnTo>
                    <a:pt x="289610" y="22098"/>
                  </a:lnTo>
                  <a:lnTo>
                    <a:pt x="192951" y="22098"/>
                  </a:lnTo>
                  <a:lnTo>
                    <a:pt x="192951" y="72136"/>
                  </a:lnTo>
                  <a:lnTo>
                    <a:pt x="283476" y="72136"/>
                  </a:lnTo>
                  <a:lnTo>
                    <a:pt x="283476" y="91440"/>
                  </a:lnTo>
                  <a:lnTo>
                    <a:pt x="192951" y="91440"/>
                  </a:lnTo>
                  <a:lnTo>
                    <a:pt x="192951" y="147066"/>
                  </a:lnTo>
                  <a:lnTo>
                    <a:pt x="293408" y="147066"/>
                  </a:lnTo>
                  <a:lnTo>
                    <a:pt x="293408" y="166370"/>
                  </a:lnTo>
                  <a:lnTo>
                    <a:pt x="171297" y="166370"/>
                  </a:lnTo>
                  <a:lnTo>
                    <a:pt x="171297" y="2794"/>
                  </a:lnTo>
                  <a:close/>
                </a:path>
                <a:path w="551180" h="169544">
                  <a:moveTo>
                    <a:pt x="77241" y="0"/>
                  </a:moveTo>
                  <a:lnTo>
                    <a:pt x="118541" y="12446"/>
                  </a:lnTo>
                  <a:lnTo>
                    <a:pt x="141871" y="47625"/>
                  </a:lnTo>
                  <a:lnTo>
                    <a:pt x="120561" y="52705"/>
                  </a:lnTo>
                  <a:lnTo>
                    <a:pt x="117391" y="44368"/>
                  </a:lnTo>
                  <a:lnTo>
                    <a:pt x="113580" y="37258"/>
                  </a:lnTo>
                  <a:lnTo>
                    <a:pt x="76796" y="18542"/>
                  </a:lnTo>
                  <a:lnTo>
                    <a:pt x="67753" y="19093"/>
                  </a:lnTo>
                  <a:lnTo>
                    <a:pt x="34480" y="38115"/>
                  </a:lnTo>
                  <a:lnTo>
                    <a:pt x="22648" y="75158"/>
                  </a:lnTo>
                  <a:lnTo>
                    <a:pt x="22326" y="83185"/>
                  </a:lnTo>
                  <a:lnTo>
                    <a:pt x="22707" y="93327"/>
                  </a:lnTo>
                  <a:lnTo>
                    <a:pt x="36185" y="133270"/>
                  </a:lnTo>
                  <a:lnTo>
                    <a:pt x="75120" y="150622"/>
                  </a:lnTo>
                  <a:lnTo>
                    <a:pt x="83874" y="149977"/>
                  </a:lnTo>
                  <a:lnTo>
                    <a:pt x="116509" y="127158"/>
                  </a:lnTo>
                  <a:lnTo>
                    <a:pt x="123012" y="108966"/>
                  </a:lnTo>
                  <a:lnTo>
                    <a:pt x="144665" y="114427"/>
                  </a:lnTo>
                  <a:lnTo>
                    <a:pt x="120167" y="155194"/>
                  </a:lnTo>
                  <a:lnTo>
                    <a:pt x="76911" y="169164"/>
                  </a:lnTo>
                  <a:lnTo>
                    <a:pt x="64299" y="168495"/>
                  </a:lnTo>
                  <a:lnTo>
                    <a:pt x="26092" y="152417"/>
                  </a:lnTo>
                  <a:lnTo>
                    <a:pt x="4870" y="116798"/>
                  </a:lnTo>
                  <a:lnTo>
                    <a:pt x="0" y="83312"/>
                  </a:lnTo>
                  <a:lnTo>
                    <a:pt x="611" y="70953"/>
                  </a:lnTo>
                  <a:lnTo>
                    <a:pt x="15169" y="29783"/>
                  </a:lnTo>
                  <a:lnTo>
                    <a:pt x="46805" y="5572"/>
                  </a:lnTo>
                  <a:lnTo>
                    <a:pt x="66645" y="619"/>
                  </a:lnTo>
                  <a:lnTo>
                    <a:pt x="77241" y="0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7" name="object 6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4503" y="2357501"/>
            <a:ext cx="1610250" cy="178435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7135" y="2631948"/>
            <a:ext cx="1133328" cy="178308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4838" y="2906141"/>
            <a:ext cx="875118" cy="178435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989708" y="2083307"/>
            <a:ext cx="1871599" cy="452501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103751" y="2083307"/>
            <a:ext cx="1105667" cy="178181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113021" y="2402839"/>
            <a:ext cx="358901" cy="175768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599810" y="2086101"/>
            <a:ext cx="1012697" cy="492506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704710" y="2083307"/>
            <a:ext cx="649224" cy="220980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7579232" y="2086101"/>
            <a:ext cx="690880" cy="175387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7568438" y="2360422"/>
            <a:ext cx="1420876" cy="495173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569961" y="2909061"/>
            <a:ext cx="447167" cy="175387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6466" y="3275838"/>
            <a:ext cx="1073990" cy="178688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1253108" y="3275838"/>
            <a:ext cx="306070" cy="179070"/>
            <a:chOff x="1253108" y="3275838"/>
            <a:chExt cx="306070" cy="179070"/>
          </a:xfrm>
        </p:grpSpPr>
        <p:sp>
          <p:nvSpPr>
            <p:cNvPr id="80" name="object 80"/>
            <p:cNvSpPr/>
            <p:nvPr/>
          </p:nvSpPr>
          <p:spPr>
            <a:xfrm>
              <a:off x="1257701" y="3280410"/>
              <a:ext cx="296545" cy="169545"/>
            </a:xfrm>
            <a:custGeom>
              <a:avLst/>
              <a:gdLst/>
              <a:ahLst/>
              <a:cxnLst/>
              <a:rect l="l" t="t" r="r" b="b"/>
              <a:pathLst>
                <a:path w="296544" h="169545">
                  <a:moveTo>
                    <a:pt x="78338" y="0"/>
                  </a:moveTo>
                  <a:lnTo>
                    <a:pt x="33564" y="13019"/>
                  </a:lnTo>
                  <a:lnTo>
                    <a:pt x="5443" y="50561"/>
                  </a:lnTo>
                  <a:lnTo>
                    <a:pt x="0" y="87249"/>
                  </a:lnTo>
                  <a:lnTo>
                    <a:pt x="564" y="97508"/>
                  </a:lnTo>
                  <a:lnTo>
                    <a:pt x="14583" y="136882"/>
                  </a:lnTo>
                  <a:lnTo>
                    <a:pt x="46314" y="163095"/>
                  </a:lnTo>
                  <a:lnTo>
                    <a:pt x="78211" y="169417"/>
                  </a:lnTo>
                  <a:lnTo>
                    <a:pt x="88690" y="168777"/>
                  </a:lnTo>
                  <a:lnTo>
                    <a:pt x="126657" y="153614"/>
                  </a:lnTo>
                  <a:lnTo>
                    <a:pt x="129712" y="150875"/>
                  </a:lnTo>
                  <a:lnTo>
                    <a:pt x="78084" y="150875"/>
                  </a:lnTo>
                  <a:lnTo>
                    <a:pt x="66595" y="149804"/>
                  </a:lnTo>
                  <a:lnTo>
                    <a:pt x="31278" y="124521"/>
                  </a:lnTo>
                  <a:lnTo>
                    <a:pt x="22331" y="87249"/>
                  </a:lnTo>
                  <a:lnTo>
                    <a:pt x="23356" y="70102"/>
                  </a:lnTo>
                  <a:lnTo>
                    <a:pt x="38841" y="34543"/>
                  </a:lnTo>
                  <a:lnTo>
                    <a:pt x="78465" y="18668"/>
                  </a:lnTo>
                  <a:lnTo>
                    <a:pt x="129667" y="18668"/>
                  </a:lnTo>
                  <a:lnTo>
                    <a:pt x="127754" y="16875"/>
                  </a:lnTo>
                  <a:lnTo>
                    <a:pt x="119232" y="10922"/>
                  </a:lnTo>
                  <a:lnTo>
                    <a:pt x="109824" y="6161"/>
                  </a:lnTo>
                  <a:lnTo>
                    <a:pt x="99880" y="2746"/>
                  </a:lnTo>
                  <a:lnTo>
                    <a:pt x="89389" y="688"/>
                  </a:lnTo>
                  <a:lnTo>
                    <a:pt x="78338" y="0"/>
                  </a:lnTo>
                  <a:close/>
                </a:path>
                <a:path w="296544" h="169545">
                  <a:moveTo>
                    <a:pt x="129667" y="18668"/>
                  </a:moveTo>
                  <a:lnTo>
                    <a:pt x="78465" y="18668"/>
                  </a:lnTo>
                  <a:lnTo>
                    <a:pt x="86350" y="19190"/>
                  </a:lnTo>
                  <a:lnTo>
                    <a:pt x="93832" y="20748"/>
                  </a:lnTo>
                  <a:lnTo>
                    <a:pt x="127360" y="50037"/>
                  </a:lnTo>
                  <a:lnTo>
                    <a:pt x="134091" y="84836"/>
                  </a:lnTo>
                  <a:lnTo>
                    <a:pt x="133112" y="99744"/>
                  </a:lnTo>
                  <a:lnTo>
                    <a:pt x="109909" y="141231"/>
                  </a:lnTo>
                  <a:lnTo>
                    <a:pt x="78084" y="150875"/>
                  </a:lnTo>
                  <a:lnTo>
                    <a:pt x="129712" y="150875"/>
                  </a:lnTo>
                  <a:lnTo>
                    <a:pt x="153950" y="108585"/>
                  </a:lnTo>
                  <a:lnTo>
                    <a:pt x="156436" y="84836"/>
                  </a:lnTo>
                  <a:lnTo>
                    <a:pt x="155847" y="73007"/>
                  </a:lnTo>
                  <a:lnTo>
                    <a:pt x="141609" y="31924"/>
                  </a:lnTo>
                  <a:lnTo>
                    <a:pt x="135218" y="23875"/>
                  </a:lnTo>
                  <a:lnTo>
                    <a:pt x="129667" y="18668"/>
                  </a:lnTo>
                  <a:close/>
                </a:path>
                <a:path w="296544" h="169545">
                  <a:moveTo>
                    <a:pt x="296397" y="2920"/>
                  </a:moveTo>
                  <a:lnTo>
                    <a:pt x="186034" y="2920"/>
                  </a:lnTo>
                  <a:lnTo>
                    <a:pt x="186034" y="166624"/>
                  </a:lnTo>
                  <a:lnTo>
                    <a:pt x="207624" y="166624"/>
                  </a:lnTo>
                  <a:lnTo>
                    <a:pt x="207624" y="92201"/>
                  </a:lnTo>
                  <a:lnTo>
                    <a:pt x="284459" y="92201"/>
                  </a:lnTo>
                  <a:lnTo>
                    <a:pt x="284459" y="72898"/>
                  </a:lnTo>
                  <a:lnTo>
                    <a:pt x="207624" y="72898"/>
                  </a:lnTo>
                  <a:lnTo>
                    <a:pt x="207624" y="22225"/>
                  </a:lnTo>
                  <a:lnTo>
                    <a:pt x="296397" y="22225"/>
                  </a:lnTo>
                  <a:lnTo>
                    <a:pt x="296397" y="29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257680" y="3280410"/>
              <a:ext cx="296545" cy="169545"/>
            </a:xfrm>
            <a:custGeom>
              <a:avLst/>
              <a:gdLst/>
              <a:ahLst/>
              <a:cxnLst/>
              <a:rect l="l" t="t" r="r" b="b"/>
              <a:pathLst>
                <a:path w="296544" h="169545">
                  <a:moveTo>
                    <a:pt x="78485" y="18668"/>
                  </a:moveTo>
                  <a:lnTo>
                    <a:pt x="38862" y="34543"/>
                  </a:lnTo>
                  <a:lnTo>
                    <a:pt x="23377" y="70102"/>
                  </a:lnTo>
                  <a:lnTo>
                    <a:pt x="22352" y="87249"/>
                  </a:lnTo>
                  <a:lnTo>
                    <a:pt x="23350" y="101228"/>
                  </a:lnTo>
                  <a:lnTo>
                    <a:pt x="46708" y="141285"/>
                  </a:lnTo>
                  <a:lnTo>
                    <a:pt x="78105" y="150875"/>
                  </a:lnTo>
                  <a:lnTo>
                    <a:pt x="89824" y="149804"/>
                  </a:lnTo>
                  <a:lnTo>
                    <a:pt x="125271" y="124180"/>
                  </a:lnTo>
                  <a:lnTo>
                    <a:pt x="134112" y="84836"/>
                  </a:lnTo>
                  <a:lnTo>
                    <a:pt x="133703" y="75219"/>
                  </a:lnTo>
                  <a:lnTo>
                    <a:pt x="119110" y="36814"/>
                  </a:lnTo>
                  <a:lnTo>
                    <a:pt x="78485" y="18668"/>
                  </a:lnTo>
                  <a:close/>
                </a:path>
                <a:path w="296544" h="169545">
                  <a:moveTo>
                    <a:pt x="186055" y="2920"/>
                  </a:moveTo>
                  <a:lnTo>
                    <a:pt x="296418" y="2920"/>
                  </a:lnTo>
                  <a:lnTo>
                    <a:pt x="296418" y="22225"/>
                  </a:lnTo>
                  <a:lnTo>
                    <a:pt x="207644" y="22225"/>
                  </a:lnTo>
                  <a:lnTo>
                    <a:pt x="207644" y="72898"/>
                  </a:lnTo>
                  <a:lnTo>
                    <a:pt x="284480" y="72898"/>
                  </a:lnTo>
                  <a:lnTo>
                    <a:pt x="284480" y="92201"/>
                  </a:lnTo>
                  <a:lnTo>
                    <a:pt x="207644" y="92201"/>
                  </a:lnTo>
                  <a:lnTo>
                    <a:pt x="207644" y="166624"/>
                  </a:lnTo>
                  <a:lnTo>
                    <a:pt x="186055" y="166624"/>
                  </a:lnTo>
                  <a:lnTo>
                    <a:pt x="186055" y="2920"/>
                  </a:lnTo>
                  <a:close/>
                </a:path>
                <a:path w="296544" h="169545">
                  <a:moveTo>
                    <a:pt x="78359" y="0"/>
                  </a:moveTo>
                  <a:lnTo>
                    <a:pt x="119253" y="10922"/>
                  </a:lnTo>
                  <a:lnTo>
                    <a:pt x="146938" y="41020"/>
                  </a:lnTo>
                  <a:lnTo>
                    <a:pt x="156463" y="84962"/>
                  </a:lnTo>
                  <a:lnTo>
                    <a:pt x="155842" y="97107"/>
                  </a:lnTo>
                  <a:lnTo>
                    <a:pt x="140878" y="138755"/>
                  </a:lnTo>
                  <a:lnTo>
                    <a:pt x="108575" y="163685"/>
                  </a:lnTo>
                  <a:lnTo>
                    <a:pt x="78231" y="169417"/>
                  </a:lnTo>
                  <a:lnTo>
                    <a:pt x="66996" y="168707"/>
                  </a:lnTo>
                  <a:lnTo>
                    <a:pt x="28382" y="152122"/>
                  </a:lnTo>
                  <a:lnTo>
                    <a:pt x="5272" y="117979"/>
                  </a:lnTo>
                  <a:lnTo>
                    <a:pt x="0" y="86867"/>
                  </a:lnTo>
                  <a:lnTo>
                    <a:pt x="1366" y="67601"/>
                  </a:lnTo>
                  <a:lnTo>
                    <a:pt x="21843" y="23113"/>
                  </a:lnTo>
                  <a:lnTo>
                    <a:pt x="61831" y="1450"/>
                  </a:lnTo>
                  <a:lnTo>
                    <a:pt x="78359" y="0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2" name="object 8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4950" y="3550158"/>
            <a:ext cx="1457149" cy="178562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995677" y="3275965"/>
            <a:ext cx="1898650" cy="223774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103751" y="3278759"/>
            <a:ext cx="646811" cy="175514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121022" y="3553078"/>
            <a:ext cx="1283970" cy="175514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122039" y="3827398"/>
            <a:ext cx="696976" cy="220980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596128" y="3275965"/>
            <a:ext cx="494919" cy="178435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6171310" y="3278759"/>
            <a:ext cx="441325" cy="175895"/>
            <a:chOff x="6171310" y="3278759"/>
            <a:chExt cx="441325" cy="175895"/>
          </a:xfrm>
        </p:grpSpPr>
        <p:sp>
          <p:nvSpPr>
            <p:cNvPr id="89" name="object 89"/>
            <p:cNvSpPr/>
            <p:nvPr/>
          </p:nvSpPr>
          <p:spPr>
            <a:xfrm>
              <a:off x="6175882" y="3283331"/>
              <a:ext cx="431800" cy="166370"/>
            </a:xfrm>
            <a:custGeom>
              <a:avLst/>
              <a:gdLst/>
              <a:ahLst/>
              <a:cxnLst/>
              <a:rect l="l" t="t" r="r" b="b"/>
              <a:pathLst>
                <a:path w="431800" h="166370">
                  <a:moveTo>
                    <a:pt x="377824" y="42418"/>
                  </a:moveTo>
                  <a:lnTo>
                    <a:pt x="337819" y="58928"/>
                  </a:lnTo>
                  <a:lnTo>
                    <a:pt x="322452" y="105410"/>
                  </a:lnTo>
                  <a:lnTo>
                    <a:pt x="323405" y="119078"/>
                  </a:lnTo>
                  <a:lnTo>
                    <a:pt x="345981" y="157368"/>
                  </a:lnTo>
                  <a:lnTo>
                    <a:pt x="378967" y="166370"/>
                  </a:lnTo>
                  <a:lnTo>
                    <a:pt x="388802" y="165748"/>
                  </a:lnTo>
                  <a:lnTo>
                    <a:pt x="419714" y="149860"/>
                  </a:lnTo>
                  <a:lnTo>
                    <a:pt x="379094" y="149860"/>
                  </a:lnTo>
                  <a:lnTo>
                    <a:pt x="371975" y="149215"/>
                  </a:lnTo>
                  <a:lnTo>
                    <a:pt x="344275" y="118764"/>
                  </a:lnTo>
                  <a:lnTo>
                    <a:pt x="343153" y="109601"/>
                  </a:lnTo>
                  <a:lnTo>
                    <a:pt x="431672" y="109601"/>
                  </a:lnTo>
                  <a:lnTo>
                    <a:pt x="431672" y="104140"/>
                  </a:lnTo>
                  <a:lnTo>
                    <a:pt x="430921" y="92964"/>
                  </a:lnTo>
                  <a:lnTo>
                    <a:pt x="344296" y="92964"/>
                  </a:lnTo>
                  <a:lnTo>
                    <a:pt x="345370" y="85629"/>
                  </a:lnTo>
                  <a:lnTo>
                    <a:pt x="368808" y="58928"/>
                  </a:lnTo>
                  <a:lnTo>
                    <a:pt x="416874" y="58928"/>
                  </a:lnTo>
                  <a:lnTo>
                    <a:pt x="416687" y="58674"/>
                  </a:lnTo>
                  <a:lnTo>
                    <a:pt x="408614" y="51579"/>
                  </a:lnTo>
                  <a:lnTo>
                    <a:pt x="399446" y="46497"/>
                  </a:lnTo>
                  <a:lnTo>
                    <a:pt x="389183" y="43439"/>
                  </a:lnTo>
                  <a:lnTo>
                    <a:pt x="377824" y="42418"/>
                  </a:lnTo>
                  <a:close/>
                </a:path>
                <a:path w="431800" h="166370">
                  <a:moveTo>
                    <a:pt x="410337" y="125476"/>
                  </a:moveTo>
                  <a:lnTo>
                    <a:pt x="407288" y="133985"/>
                  </a:lnTo>
                  <a:lnTo>
                    <a:pt x="403097" y="140208"/>
                  </a:lnTo>
                  <a:lnTo>
                    <a:pt x="397888" y="144019"/>
                  </a:lnTo>
                  <a:lnTo>
                    <a:pt x="392684" y="147955"/>
                  </a:lnTo>
                  <a:lnTo>
                    <a:pt x="386461" y="149860"/>
                  </a:lnTo>
                  <a:lnTo>
                    <a:pt x="419714" y="149860"/>
                  </a:lnTo>
                  <a:lnTo>
                    <a:pt x="424053" y="144224"/>
                  </a:lnTo>
                  <a:lnTo>
                    <a:pt x="428057" y="136638"/>
                  </a:lnTo>
                  <a:lnTo>
                    <a:pt x="431038" y="128016"/>
                  </a:lnTo>
                  <a:lnTo>
                    <a:pt x="410337" y="125476"/>
                  </a:lnTo>
                  <a:close/>
                </a:path>
                <a:path w="431800" h="166370">
                  <a:moveTo>
                    <a:pt x="416874" y="58928"/>
                  </a:moveTo>
                  <a:lnTo>
                    <a:pt x="378078" y="58928"/>
                  </a:lnTo>
                  <a:lnTo>
                    <a:pt x="385343" y="59664"/>
                  </a:lnTo>
                  <a:lnTo>
                    <a:pt x="391906" y="61864"/>
                  </a:lnTo>
                  <a:lnTo>
                    <a:pt x="410463" y="92964"/>
                  </a:lnTo>
                  <a:lnTo>
                    <a:pt x="430921" y="92964"/>
                  </a:lnTo>
                  <a:lnTo>
                    <a:pt x="430742" y="90302"/>
                  </a:lnTo>
                  <a:lnTo>
                    <a:pt x="427942" y="78120"/>
                  </a:lnTo>
                  <a:lnTo>
                    <a:pt x="423261" y="67581"/>
                  </a:lnTo>
                  <a:lnTo>
                    <a:pt x="416874" y="58928"/>
                  </a:lnTo>
                  <a:close/>
                </a:path>
                <a:path w="431800" h="166370">
                  <a:moveTo>
                    <a:pt x="175132" y="42418"/>
                  </a:moveTo>
                  <a:lnTo>
                    <a:pt x="135127" y="58928"/>
                  </a:lnTo>
                  <a:lnTo>
                    <a:pt x="119761" y="105410"/>
                  </a:lnTo>
                  <a:lnTo>
                    <a:pt x="120713" y="119078"/>
                  </a:lnTo>
                  <a:lnTo>
                    <a:pt x="143289" y="157368"/>
                  </a:lnTo>
                  <a:lnTo>
                    <a:pt x="176275" y="166370"/>
                  </a:lnTo>
                  <a:lnTo>
                    <a:pt x="186110" y="165748"/>
                  </a:lnTo>
                  <a:lnTo>
                    <a:pt x="217022" y="149860"/>
                  </a:lnTo>
                  <a:lnTo>
                    <a:pt x="176402" y="149860"/>
                  </a:lnTo>
                  <a:lnTo>
                    <a:pt x="169281" y="149215"/>
                  </a:lnTo>
                  <a:lnTo>
                    <a:pt x="141581" y="118764"/>
                  </a:lnTo>
                  <a:lnTo>
                    <a:pt x="140462" y="109601"/>
                  </a:lnTo>
                  <a:lnTo>
                    <a:pt x="228980" y="109601"/>
                  </a:lnTo>
                  <a:lnTo>
                    <a:pt x="228980" y="104140"/>
                  </a:lnTo>
                  <a:lnTo>
                    <a:pt x="228229" y="92964"/>
                  </a:lnTo>
                  <a:lnTo>
                    <a:pt x="141604" y="92964"/>
                  </a:lnTo>
                  <a:lnTo>
                    <a:pt x="142678" y="85629"/>
                  </a:lnTo>
                  <a:lnTo>
                    <a:pt x="166115" y="58928"/>
                  </a:lnTo>
                  <a:lnTo>
                    <a:pt x="214182" y="58928"/>
                  </a:lnTo>
                  <a:lnTo>
                    <a:pt x="213994" y="58674"/>
                  </a:lnTo>
                  <a:lnTo>
                    <a:pt x="205922" y="51579"/>
                  </a:lnTo>
                  <a:lnTo>
                    <a:pt x="196754" y="46497"/>
                  </a:lnTo>
                  <a:lnTo>
                    <a:pt x="186491" y="43439"/>
                  </a:lnTo>
                  <a:lnTo>
                    <a:pt x="175132" y="42418"/>
                  </a:lnTo>
                  <a:close/>
                </a:path>
                <a:path w="431800" h="166370">
                  <a:moveTo>
                    <a:pt x="207644" y="125476"/>
                  </a:moveTo>
                  <a:lnTo>
                    <a:pt x="204596" y="133985"/>
                  </a:lnTo>
                  <a:lnTo>
                    <a:pt x="200405" y="140208"/>
                  </a:lnTo>
                  <a:lnTo>
                    <a:pt x="195196" y="144019"/>
                  </a:lnTo>
                  <a:lnTo>
                    <a:pt x="189991" y="147955"/>
                  </a:lnTo>
                  <a:lnTo>
                    <a:pt x="183768" y="149860"/>
                  </a:lnTo>
                  <a:lnTo>
                    <a:pt x="217022" y="149860"/>
                  </a:lnTo>
                  <a:lnTo>
                    <a:pt x="221360" y="144224"/>
                  </a:lnTo>
                  <a:lnTo>
                    <a:pt x="225365" y="136638"/>
                  </a:lnTo>
                  <a:lnTo>
                    <a:pt x="228345" y="128016"/>
                  </a:lnTo>
                  <a:lnTo>
                    <a:pt x="207644" y="125476"/>
                  </a:lnTo>
                  <a:close/>
                </a:path>
                <a:path w="431800" h="166370">
                  <a:moveTo>
                    <a:pt x="214182" y="58928"/>
                  </a:moveTo>
                  <a:lnTo>
                    <a:pt x="175387" y="58928"/>
                  </a:lnTo>
                  <a:lnTo>
                    <a:pt x="182651" y="59664"/>
                  </a:lnTo>
                  <a:lnTo>
                    <a:pt x="189214" y="61864"/>
                  </a:lnTo>
                  <a:lnTo>
                    <a:pt x="207771" y="92964"/>
                  </a:lnTo>
                  <a:lnTo>
                    <a:pt x="228229" y="92964"/>
                  </a:lnTo>
                  <a:lnTo>
                    <a:pt x="228050" y="90302"/>
                  </a:lnTo>
                  <a:lnTo>
                    <a:pt x="225250" y="78120"/>
                  </a:lnTo>
                  <a:lnTo>
                    <a:pt x="220569" y="67581"/>
                  </a:lnTo>
                  <a:lnTo>
                    <a:pt x="214182" y="58928"/>
                  </a:lnTo>
                  <a:close/>
                </a:path>
                <a:path w="431800" h="166370">
                  <a:moveTo>
                    <a:pt x="270763" y="45085"/>
                  </a:moveTo>
                  <a:lnTo>
                    <a:pt x="252729" y="45085"/>
                  </a:lnTo>
                  <a:lnTo>
                    <a:pt x="252729" y="163703"/>
                  </a:lnTo>
                  <a:lnTo>
                    <a:pt x="272795" y="163703"/>
                  </a:lnTo>
                  <a:lnTo>
                    <a:pt x="272795" y="93091"/>
                  </a:lnTo>
                  <a:lnTo>
                    <a:pt x="273938" y="85344"/>
                  </a:lnTo>
                  <a:lnTo>
                    <a:pt x="276225" y="78232"/>
                  </a:lnTo>
                  <a:lnTo>
                    <a:pt x="277621" y="73533"/>
                  </a:lnTo>
                  <a:lnTo>
                    <a:pt x="280162" y="69850"/>
                  </a:lnTo>
                  <a:lnTo>
                    <a:pt x="283590" y="67183"/>
                  </a:lnTo>
                  <a:lnTo>
                    <a:pt x="287146" y="64516"/>
                  </a:lnTo>
                  <a:lnTo>
                    <a:pt x="291083" y="63246"/>
                  </a:lnTo>
                  <a:lnTo>
                    <a:pt x="311847" y="63246"/>
                  </a:lnTo>
                  <a:lnTo>
                    <a:pt x="270763" y="63119"/>
                  </a:lnTo>
                  <a:lnTo>
                    <a:pt x="270763" y="45085"/>
                  </a:lnTo>
                  <a:close/>
                </a:path>
                <a:path w="431800" h="166370">
                  <a:moveTo>
                    <a:pt x="311847" y="63246"/>
                  </a:moveTo>
                  <a:lnTo>
                    <a:pt x="300354" y="63246"/>
                  </a:lnTo>
                  <a:lnTo>
                    <a:pt x="305307" y="64643"/>
                  </a:lnTo>
                  <a:lnTo>
                    <a:pt x="310261" y="67564"/>
                  </a:lnTo>
                  <a:lnTo>
                    <a:pt x="311847" y="63246"/>
                  </a:lnTo>
                  <a:close/>
                </a:path>
                <a:path w="431800" h="166370">
                  <a:moveTo>
                    <a:pt x="303275" y="42418"/>
                  </a:moveTo>
                  <a:lnTo>
                    <a:pt x="291845" y="42418"/>
                  </a:lnTo>
                  <a:lnTo>
                    <a:pt x="287527" y="43815"/>
                  </a:lnTo>
                  <a:lnTo>
                    <a:pt x="279653" y="49149"/>
                  </a:lnTo>
                  <a:lnTo>
                    <a:pt x="275463" y="54737"/>
                  </a:lnTo>
                  <a:lnTo>
                    <a:pt x="270763" y="63119"/>
                  </a:lnTo>
                  <a:lnTo>
                    <a:pt x="311893" y="63119"/>
                  </a:lnTo>
                  <a:lnTo>
                    <a:pt x="317118" y="48895"/>
                  </a:lnTo>
                  <a:lnTo>
                    <a:pt x="310133" y="44577"/>
                  </a:lnTo>
                  <a:lnTo>
                    <a:pt x="303275" y="42418"/>
                  </a:lnTo>
                  <a:close/>
                </a:path>
                <a:path w="431800" h="166370">
                  <a:moveTo>
                    <a:pt x="20065" y="0"/>
                  </a:moveTo>
                  <a:lnTo>
                    <a:pt x="0" y="0"/>
                  </a:lnTo>
                  <a:lnTo>
                    <a:pt x="0" y="163703"/>
                  </a:lnTo>
                  <a:lnTo>
                    <a:pt x="20065" y="163703"/>
                  </a:lnTo>
                  <a:lnTo>
                    <a:pt x="20065" y="89535"/>
                  </a:lnTo>
                  <a:lnTo>
                    <a:pt x="21208" y="82169"/>
                  </a:lnTo>
                  <a:lnTo>
                    <a:pt x="23367" y="76962"/>
                  </a:lnTo>
                  <a:lnTo>
                    <a:pt x="25653" y="71628"/>
                  </a:lnTo>
                  <a:lnTo>
                    <a:pt x="29337" y="67437"/>
                  </a:lnTo>
                  <a:lnTo>
                    <a:pt x="34670" y="64389"/>
                  </a:lnTo>
                  <a:lnTo>
                    <a:pt x="39877" y="61341"/>
                  </a:lnTo>
                  <a:lnTo>
                    <a:pt x="45465" y="59817"/>
                  </a:lnTo>
                  <a:lnTo>
                    <a:pt x="91339" y="59817"/>
                  </a:lnTo>
                  <a:lnTo>
                    <a:pt x="90873" y="58801"/>
                  </a:lnTo>
                  <a:lnTo>
                    <a:pt x="20065" y="58801"/>
                  </a:lnTo>
                  <a:lnTo>
                    <a:pt x="20065" y="0"/>
                  </a:lnTo>
                  <a:close/>
                </a:path>
                <a:path w="431800" h="166370">
                  <a:moveTo>
                    <a:pt x="91339" y="59817"/>
                  </a:moveTo>
                  <a:lnTo>
                    <a:pt x="59436" y="59817"/>
                  </a:lnTo>
                  <a:lnTo>
                    <a:pt x="65531" y="62103"/>
                  </a:lnTo>
                  <a:lnTo>
                    <a:pt x="69850" y="66675"/>
                  </a:lnTo>
                  <a:lnTo>
                    <a:pt x="74294" y="71247"/>
                  </a:lnTo>
                  <a:lnTo>
                    <a:pt x="76453" y="78486"/>
                  </a:lnTo>
                  <a:lnTo>
                    <a:pt x="76453" y="163703"/>
                  </a:lnTo>
                  <a:lnTo>
                    <a:pt x="96519" y="163703"/>
                  </a:lnTo>
                  <a:lnTo>
                    <a:pt x="96519" y="88519"/>
                  </a:lnTo>
                  <a:lnTo>
                    <a:pt x="96258" y="80353"/>
                  </a:lnTo>
                  <a:lnTo>
                    <a:pt x="95472" y="73199"/>
                  </a:lnTo>
                  <a:lnTo>
                    <a:pt x="94162" y="67069"/>
                  </a:lnTo>
                  <a:lnTo>
                    <a:pt x="92328" y="61976"/>
                  </a:lnTo>
                  <a:lnTo>
                    <a:pt x="91339" y="59817"/>
                  </a:lnTo>
                  <a:close/>
                </a:path>
                <a:path w="431800" h="166370">
                  <a:moveTo>
                    <a:pt x="64388" y="42418"/>
                  </a:moveTo>
                  <a:lnTo>
                    <a:pt x="55499" y="42418"/>
                  </a:lnTo>
                  <a:lnTo>
                    <a:pt x="45283" y="43441"/>
                  </a:lnTo>
                  <a:lnTo>
                    <a:pt x="35972" y="46513"/>
                  </a:lnTo>
                  <a:lnTo>
                    <a:pt x="27566" y="51633"/>
                  </a:lnTo>
                  <a:lnTo>
                    <a:pt x="20065" y="58801"/>
                  </a:lnTo>
                  <a:lnTo>
                    <a:pt x="90873" y="58801"/>
                  </a:lnTo>
                  <a:lnTo>
                    <a:pt x="89534" y="55880"/>
                  </a:lnTo>
                  <a:lnTo>
                    <a:pt x="84962" y="51054"/>
                  </a:lnTo>
                  <a:lnTo>
                    <a:pt x="72008" y="44196"/>
                  </a:lnTo>
                  <a:lnTo>
                    <a:pt x="64388" y="424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171310" y="3278759"/>
              <a:ext cx="440816" cy="175514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593079" y="3553078"/>
            <a:ext cx="1609598" cy="220980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7560818" y="3278759"/>
            <a:ext cx="1490980" cy="724535"/>
            <a:chOff x="7560818" y="3278759"/>
            <a:chExt cx="1490980" cy="724535"/>
          </a:xfrm>
        </p:grpSpPr>
        <p:pic>
          <p:nvPicPr>
            <p:cNvPr id="93" name="object 9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560818" y="3278759"/>
              <a:ext cx="1282319" cy="72415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851900" y="3550285"/>
              <a:ext cx="199517" cy="178307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9768" y="4468621"/>
            <a:ext cx="1080688" cy="178435"/>
          </a:xfrm>
          <a:prstGeom prst="rect">
            <a:avLst/>
          </a:prstGeom>
        </p:spPr>
      </p:pic>
      <p:grpSp>
        <p:nvGrpSpPr>
          <p:cNvPr id="96" name="object 96"/>
          <p:cNvGrpSpPr/>
          <p:nvPr/>
        </p:nvGrpSpPr>
        <p:grpSpPr>
          <a:xfrm>
            <a:off x="1253108" y="4468621"/>
            <a:ext cx="306070" cy="178435"/>
            <a:chOff x="1253108" y="4468621"/>
            <a:chExt cx="306070" cy="178435"/>
          </a:xfrm>
        </p:grpSpPr>
        <p:sp>
          <p:nvSpPr>
            <p:cNvPr id="97" name="object 97"/>
            <p:cNvSpPr/>
            <p:nvPr/>
          </p:nvSpPr>
          <p:spPr>
            <a:xfrm>
              <a:off x="1257701" y="4473193"/>
              <a:ext cx="296545" cy="169545"/>
            </a:xfrm>
            <a:custGeom>
              <a:avLst/>
              <a:gdLst/>
              <a:ahLst/>
              <a:cxnLst/>
              <a:rect l="l" t="t" r="r" b="b"/>
              <a:pathLst>
                <a:path w="296544" h="169545">
                  <a:moveTo>
                    <a:pt x="78337" y="0"/>
                  </a:moveTo>
                  <a:lnTo>
                    <a:pt x="33564" y="13019"/>
                  </a:lnTo>
                  <a:lnTo>
                    <a:pt x="5443" y="50561"/>
                  </a:lnTo>
                  <a:lnTo>
                    <a:pt x="0" y="87248"/>
                  </a:lnTo>
                  <a:lnTo>
                    <a:pt x="564" y="97490"/>
                  </a:lnTo>
                  <a:lnTo>
                    <a:pt x="14583" y="136882"/>
                  </a:lnTo>
                  <a:lnTo>
                    <a:pt x="46314" y="163075"/>
                  </a:lnTo>
                  <a:lnTo>
                    <a:pt x="78210" y="169290"/>
                  </a:lnTo>
                  <a:lnTo>
                    <a:pt x="88690" y="168669"/>
                  </a:lnTo>
                  <a:lnTo>
                    <a:pt x="126657" y="153614"/>
                  </a:lnTo>
                  <a:lnTo>
                    <a:pt x="129712" y="150875"/>
                  </a:lnTo>
                  <a:lnTo>
                    <a:pt x="78083" y="150875"/>
                  </a:lnTo>
                  <a:lnTo>
                    <a:pt x="66602" y="149804"/>
                  </a:lnTo>
                  <a:lnTo>
                    <a:pt x="31278" y="124467"/>
                  </a:lnTo>
                  <a:lnTo>
                    <a:pt x="22330" y="87248"/>
                  </a:lnTo>
                  <a:lnTo>
                    <a:pt x="23356" y="70082"/>
                  </a:lnTo>
                  <a:lnTo>
                    <a:pt x="38840" y="34416"/>
                  </a:lnTo>
                  <a:lnTo>
                    <a:pt x="78464" y="18668"/>
                  </a:lnTo>
                  <a:lnTo>
                    <a:pt x="129796" y="18668"/>
                  </a:lnTo>
                  <a:lnTo>
                    <a:pt x="127754" y="16750"/>
                  </a:lnTo>
                  <a:lnTo>
                    <a:pt x="119231" y="10794"/>
                  </a:lnTo>
                  <a:lnTo>
                    <a:pt x="109824" y="6107"/>
                  </a:lnTo>
                  <a:lnTo>
                    <a:pt x="99880" y="2730"/>
                  </a:lnTo>
                  <a:lnTo>
                    <a:pt x="89388" y="686"/>
                  </a:lnTo>
                  <a:lnTo>
                    <a:pt x="78337" y="0"/>
                  </a:lnTo>
                  <a:close/>
                </a:path>
                <a:path w="296544" h="169545">
                  <a:moveTo>
                    <a:pt x="129796" y="18668"/>
                  </a:moveTo>
                  <a:lnTo>
                    <a:pt x="78464" y="18668"/>
                  </a:lnTo>
                  <a:lnTo>
                    <a:pt x="86350" y="19171"/>
                  </a:lnTo>
                  <a:lnTo>
                    <a:pt x="93831" y="20685"/>
                  </a:lnTo>
                  <a:lnTo>
                    <a:pt x="127359" y="49910"/>
                  </a:lnTo>
                  <a:lnTo>
                    <a:pt x="134090" y="84835"/>
                  </a:lnTo>
                  <a:lnTo>
                    <a:pt x="133112" y="99742"/>
                  </a:lnTo>
                  <a:lnTo>
                    <a:pt x="109909" y="141124"/>
                  </a:lnTo>
                  <a:lnTo>
                    <a:pt x="78083" y="150875"/>
                  </a:lnTo>
                  <a:lnTo>
                    <a:pt x="129712" y="150875"/>
                  </a:lnTo>
                  <a:lnTo>
                    <a:pt x="153950" y="108584"/>
                  </a:lnTo>
                  <a:lnTo>
                    <a:pt x="156436" y="84835"/>
                  </a:lnTo>
                  <a:lnTo>
                    <a:pt x="155847" y="73007"/>
                  </a:lnTo>
                  <a:lnTo>
                    <a:pt x="141609" y="31851"/>
                  </a:lnTo>
                  <a:lnTo>
                    <a:pt x="135218" y="23764"/>
                  </a:lnTo>
                  <a:lnTo>
                    <a:pt x="129796" y="18668"/>
                  </a:lnTo>
                  <a:close/>
                </a:path>
                <a:path w="296544" h="169545">
                  <a:moveTo>
                    <a:pt x="296396" y="2920"/>
                  </a:moveTo>
                  <a:lnTo>
                    <a:pt x="186033" y="2920"/>
                  </a:lnTo>
                  <a:lnTo>
                    <a:pt x="186033" y="166496"/>
                  </a:lnTo>
                  <a:lnTo>
                    <a:pt x="207623" y="166496"/>
                  </a:lnTo>
                  <a:lnTo>
                    <a:pt x="207623" y="92201"/>
                  </a:lnTo>
                  <a:lnTo>
                    <a:pt x="284458" y="92201"/>
                  </a:lnTo>
                  <a:lnTo>
                    <a:pt x="284458" y="72897"/>
                  </a:lnTo>
                  <a:lnTo>
                    <a:pt x="207623" y="72897"/>
                  </a:lnTo>
                  <a:lnTo>
                    <a:pt x="207623" y="22224"/>
                  </a:lnTo>
                  <a:lnTo>
                    <a:pt x="296396" y="22224"/>
                  </a:lnTo>
                  <a:lnTo>
                    <a:pt x="296396" y="29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57680" y="4473193"/>
              <a:ext cx="296545" cy="169545"/>
            </a:xfrm>
            <a:custGeom>
              <a:avLst/>
              <a:gdLst/>
              <a:ahLst/>
              <a:cxnLst/>
              <a:rect l="l" t="t" r="r" b="b"/>
              <a:pathLst>
                <a:path w="296544" h="169545">
                  <a:moveTo>
                    <a:pt x="78485" y="18668"/>
                  </a:moveTo>
                  <a:lnTo>
                    <a:pt x="38862" y="34416"/>
                  </a:lnTo>
                  <a:lnTo>
                    <a:pt x="23377" y="70082"/>
                  </a:lnTo>
                  <a:lnTo>
                    <a:pt x="22352" y="87248"/>
                  </a:lnTo>
                  <a:lnTo>
                    <a:pt x="23350" y="101226"/>
                  </a:lnTo>
                  <a:lnTo>
                    <a:pt x="46708" y="141231"/>
                  </a:lnTo>
                  <a:lnTo>
                    <a:pt x="78105" y="150875"/>
                  </a:lnTo>
                  <a:lnTo>
                    <a:pt x="89824" y="149784"/>
                  </a:lnTo>
                  <a:lnTo>
                    <a:pt x="125271" y="124126"/>
                  </a:lnTo>
                  <a:lnTo>
                    <a:pt x="134112" y="84835"/>
                  </a:lnTo>
                  <a:lnTo>
                    <a:pt x="133703" y="75164"/>
                  </a:lnTo>
                  <a:lnTo>
                    <a:pt x="119110" y="36734"/>
                  </a:lnTo>
                  <a:lnTo>
                    <a:pt x="78485" y="18668"/>
                  </a:lnTo>
                  <a:close/>
                </a:path>
                <a:path w="296544" h="169545">
                  <a:moveTo>
                    <a:pt x="186055" y="2920"/>
                  </a:moveTo>
                  <a:lnTo>
                    <a:pt x="296418" y="2920"/>
                  </a:lnTo>
                  <a:lnTo>
                    <a:pt x="296418" y="22224"/>
                  </a:lnTo>
                  <a:lnTo>
                    <a:pt x="207644" y="22224"/>
                  </a:lnTo>
                  <a:lnTo>
                    <a:pt x="207644" y="72897"/>
                  </a:lnTo>
                  <a:lnTo>
                    <a:pt x="284480" y="72897"/>
                  </a:lnTo>
                  <a:lnTo>
                    <a:pt x="284480" y="92201"/>
                  </a:lnTo>
                  <a:lnTo>
                    <a:pt x="207644" y="92201"/>
                  </a:lnTo>
                  <a:lnTo>
                    <a:pt x="207644" y="166496"/>
                  </a:lnTo>
                  <a:lnTo>
                    <a:pt x="186055" y="166496"/>
                  </a:lnTo>
                  <a:lnTo>
                    <a:pt x="186055" y="2920"/>
                  </a:lnTo>
                  <a:close/>
                </a:path>
                <a:path w="296544" h="169545">
                  <a:moveTo>
                    <a:pt x="78359" y="0"/>
                  </a:moveTo>
                  <a:lnTo>
                    <a:pt x="119253" y="10794"/>
                  </a:lnTo>
                  <a:lnTo>
                    <a:pt x="146938" y="41020"/>
                  </a:lnTo>
                  <a:lnTo>
                    <a:pt x="156463" y="84962"/>
                  </a:lnTo>
                  <a:lnTo>
                    <a:pt x="155842" y="97107"/>
                  </a:lnTo>
                  <a:lnTo>
                    <a:pt x="140878" y="138755"/>
                  </a:lnTo>
                  <a:lnTo>
                    <a:pt x="108575" y="163665"/>
                  </a:lnTo>
                  <a:lnTo>
                    <a:pt x="78231" y="169290"/>
                  </a:lnTo>
                  <a:lnTo>
                    <a:pt x="66996" y="168600"/>
                  </a:lnTo>
                  <a:lnTo>
                    <a:pt x="28382" y="152122"/>
                  </a:lnTo>
                  <a:lnTo>
                    <a:pt x="5272" y="117925"/>
                  </a:lnTo>
                  <a:lnTo>
                    <a:pt x="0" y="86867"/>
                  </a:lnTo>
                  <a:lnTo>
                    <a:pt x="1366" y="67601"/>
                  </a:lnTo>
                  <a:lnTo>
                    <a:pt x="21843" y="23113"/>
                  </a:lnTo>
                  <a:lnTo>
                    <a:pt x="61831" y="1450"/>
                  </a:lnTo>
                  <a:lnTo>
                    <a:pt x="78359" y="0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9" name="object 9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04838" y="4742941"/>
            <a:ext cx="647446" cy="178435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824496" y="4743069"/>
            <a:ext cx="600075" cy="178435"/>
            <a:chOff x="824496" y="4743069"/>
            <a:chExt cx="600075" cy="178435"/>
          </a:xfrm>
        </p:grpSpPr>
        <p:sp>
          <p:nvSpPr>
            <p:cNvPr id="101" name="object 101"/>
            <p:cNvSpPr/>
            <p:nvPr/>
          </p:nvSpPr>
          <p:spPr>
            <a:xfrm>
              <a:off x="829068" y="4750435"/>
              <a:ext cx="525145" cy="163830"/>
            </a:xfrm>
            <a:custGeom>
              <a:avLst/>
              <a:gdLst/>
              <a:ahLst/>
              <a:cxnLst/>
              <a:rect l="l" t="t" r="r" b="b"/>
              <a:pathLst>
                <a:path w="525144" h="163829">
                  <a:moveTo>
                    <a:pt x="453250" y="0"/>
                  </a:moveTo>
                  <a:lnTo>
                    <a:pt x="380669" y="0"/>
                  </a:lnTo>
                  <a:lnTo>
                    <a:pt x="380669" y="163575"/>
                  </a:lnTo>
                  <a:lnTo>
                    <a:pt x="402323" y="163575"/>
                  </a:lnTo>
                  <a:lnTo>
                    <a:pt x="402323" y="90931"/>
                  </a:lnTo>
                  <a:lnTo>
                    <a:pt x="469079" y="90931"/>
                  </a:lnTo>
                  <a:lnTo>
                    <a:pt x="465442" y="89153"/>
                  </a:lnTo>
                  <a:lnTo>
                    <a:pt x="476415" y="86989"/>
                  </a:lnTo>
                  <a:lnTo>
                    <a:pt x="485889" y="83740"/>
                  </a:lnTo>
                  <a:lnTo>
                    <a:pt x="493838" y="79420"/>
                  </a:lnTo>
                  <a:lnTo>
                    <a:pt x="500240" y="74040"/>
                  </a:lnTo>
                  <a:lnTo>
                    <a:pt x="501623" y="72262"/>
                  </a:lnTo>
                  <a:lnTo>
                    <a:pt x="402323" y="72262"/>
                  </a:lnTo>
                  <a:lnTo>
                    <a:pt x="402323" y="18033"/>
                  </a:lnTo>
                  <a:lnTo>
                    <a:pt x="503502" y="18033"/>
                  </a:lnTo>
                  <a:lnTo>
                    <a:pt x="500113" y="12572"/>
                  </a:lnTo>
                  <a:lnTo>
                    <a:pt x="463539" y="283"/>
                  </a:lnTo>
                  <a:lnTo>
                    <a:pt x="453250" y="0"/>
                  </a:lnTo>
                  <a:close/>
                </a:path>
                <a:path w="525144" h="163829">
                  <a:moveTo>
                    <a:pt x="469079" y="90931"/>
                  </a:moveTo>
                  <a:lnTo>
                    <a:pt x="433019" y="90931"/>
                  </a:lnTo>
                  <a:lnTo>
                    <a:pt x="437032" y="91185"/>
                  </a:lnTo>
                  <a:lnTo>
                    <a:pt x="439496" y="91693"/>
                  </a:lnTo>
                  <a:lnTo>
                    <a:pt x="442836" y="92582"/>
                  </a:lnTo>
                  <a:lnTo>
                    <a:pt x="446138" y="93979"/>
                  </a:lnTo>
                  <a:lnTo>
                    <a:pt x="449313" y="96138"/>
                  </a:lnTo>
                  <a:lnTo>
                    <a:pt x="452615" y="98170"/>
                  </a:lnTo>
                  <a:lnTo>
                    <a:pt x="475983" y="129539"/>
                  </a:lnTo>
                  <a:lnTo>
                    <a:pt x="497700" y="163575"/>
                  </a:lnTo>
                  <a:lnTo>
                    <a:pt x="524878" y="163575"/>
                  </a:lnTo>
                  <a:lnTo>
                    <a:pt x="496430" y="119125"/>
                  </a:lnTo>
                  <a:lnTo>
                    <a:pt x="471157" y="91947"/>
                  </a:lnTo>
                  <a:lnTo>
                    <a:pt x="469079" y="90931"/>
                  </a:lnTo>
                  <a:close/>
                </a:path>
                <a:path w="525144" h="163829">
                  <a:moveTo>
                    <a:pt x="503502" y="18033"/>
                  </a:moveTo>
                  <a:lnTo>
                    <a:pt x="454139" y="18033"/>
                  </a:lnTo>
                  <a:lnTo>
                    <a:pt x="462590" y="18508"/>
                  </a:lnTo>
                  <a:lnTo>
                    <a:pt x="469880" y="19938"/>
                  </a:lnTo>
                  <a:lnTo>
                    <a:pt x="475874" y="22266"/>
                  </a:lnTo>
                  <a:lnTo>
                    <a:pt x="480682" y="25526"/>
                  </a:lnTo>
                  <a:lnTo>
                    <a:pt x="486397" y="30479"/>
                  </a:lnTo>
                  <a:lnTo>
                    <a:pt x="489191" y="36956"/>
                  </a:lnTo>
                  <a:lnTo>
                    <a:pt x="489191" y="49910"/>
                  </a:lnTo>
                  <a:lnTo>
                    <a:pt x="472046" y="69087"/>
                  </a:lnTo>
                  <a:lnTo>
                    <a:pt x="466458" y="71246"/>
                  </a:lnTo>
                  <a:lnTo>
                    <a:pt x="458711" y="72262"/>
                  </a:lnTo>
                  <a:lnTo>
                    <a:pt x="501623" y="72262"/>
                  </a:lnTo>
                  <a:lnTo>
                    <a:pt x="505167" y="67706"/>
                  </a:lnTo>
                  <a:lnTo>
                    <a:pt x="508701" y="60705"/>
                  </a:lnTo>
                  <a:lnTo>
                    <a:pt x="510830" y="53038"/>
                  </a:lnTo>
                  <a:lnTo>
                    <a:pt x="511543" y="44703"/>
                  </a:lnTo>
                  <a:lnTo>
                    <a:pt x="511114" y="38084"/>
                  </a:lnTo>
                  <a:lnTo>
                    <a:pt x="509828" y="31750"/>
                  </a:lnTo>
                  <a:lnTo>
                    <a:pt x="507685" y="25701"/>
                  </a:lnTo>
                  <a:lnTo>
                    <a:pt x="504675" y="19923"/>
                  </a:lnTo>
                  <a:lnTo>
                    <a:pt x="503502" y="18033"/>
                  </a:lnTo>
                  <a:close/>
                </a:path>
                <a:path w="525144" h="163829">
                  <a:moveTo>
                    <a:pt x="232130" y="0"/>
                  </a:moveTo>
                  <a:lnTo>
                    <a:pt x="208800" y="0"/>
                  </a:lnTo>
                  <a:lnTo>
                    <a:pt x="145961" y="163575"/>
                  </a:lnTo>
                  <a:lnTo>
                    <a:pt x="168948" y="163575"/>
                  </a:lnTo>
                  <a:lnTo>
                    <a:pt x="186918" y="114045"/>
                  </a:lnTo>
                  <a:lnTo>
                    <a:pt x="278820" y="114045"/>
                  </a:lnTo>
                  <a:lnTo>
                    <a:pt x="271593" y="96392"/>
                  </a:lnTo>
                  <a:lnTo>
                    <a:pt x="193166" y="96392"/>
                  </a:lnTo>
                  <a:lnTo>
                    <a:pt x="211137" y="48387"/>
                  </a:lnTo>
                  <a:lnTo>
                    <a:pt x="213825" y="40647"/>
                  </a:lnTo>
                  <a:lnTo>
                    <a:pt x="216193" y="32861"/>
                  </a:lnTo>
                  <a:lnTo>
                    <a:pt x="218240" y="25026"/>
                  </a:lnTo>
                  <a:lnTo>
                    <a:pt x="219963" y="17144"/>
                  </a:lnTo>
                  <a:lnTo>
                    <a:pt x="239149" y="17144"/>
                  </a:lnTo>
                  <a:lnTo>
                    <a:pt x="232130" y="0"/>
                  </a:lnTo>
                  <a:close/>
                </a:path>
                <a:path w="525144" h="163829">
                  <a:moveTo>
                    <a:pt x="278820" y="114045"/>
                  </a:moveTo>
                  <a:lnTo>
                    <a:pt x="255346" y="114045"/>
                  </a:lnTo>
                  <a:lnTo>
                    <a:pt x="274434" y="163575"/>
                  </a:lnTo>
                  <a:lnTo>
                    <a:pt x="299097" y="163575"/>
                  </a:lnTo>
                  <a:lnTo>
                    <a:pt x="278820" y="114045"/>
                  </a:lnTo>
                  <a:close/>
                </a:path>
                <a:path w="525144" h="163829">
                  <a:moveTo>
                    <a:pt x="239149" y="17144"/>
                  </a:moveTo>
                  <a:lnTo>
                    <a:pt x="219963" y="17144"/>
                  </a:lnTo>
                  <a:lnTo>
                    <a:pt x="222111" y="24264"/>
                  </a:lnTo>
                  <a:lnTo>
                    <a:pt x="224763" y="32289"/>
                  </a:lnTo>
                  <a:lnTo>
                    <a:pt x="227916" y="41219"/>
                  </a:lnTo>
                  <a:lnTo>
                    <a:pt x="231571" y="51053"/>
                  </a:lnTo>
                  <a:lnTo>
                    <a:pt x="248640" y="96392"/>
                  </a:lnTo>
                  <a:lnTo>
                    <a:pt x="271593" y="96392"/>
                  </a:lnTo>
                  <a:lnTo>
                    <a:pt x="239149" y="17144"/>
                  </a:lnTo>
                  <a:close/>
                </a:path>
                <a:path w="525144" h="163829">
                  <a:moveTo>
                    <a:pt x="341668" y="0"/>
                  </a:moveTo>
                  <a:lnTo>
                    <a:pt x="320014" y="0"/>
                  </a:lnTo>
                  <a:lnTo>
                    <a:pt x="320014" y="163575"/>
                  </a:lnTo>
                  <a:lnTo>
                    <a:pt x="341668" y="163575"/>
                  </a:lnTo>
                  <a:lnTo>
                    <a:pt x="341668" y="0"/>
                  </a:lnTo>
                  <a:close/>
                </a:path>
                <a:path w="525144" h="163829">
                  <a:moveTo>
                    <a:pt x="21653" y="0"/>
                  </a:moveTo>
                  <a:lnTo>
                    <a:pt x="0" y="0"/>
                  </a:lnTo>
                  <a:lnTo>
                    <a:pt x="0" y="163575"/>
                  </a:lnTo>
                  <a:lnTo>
                    <a:pt x="21653" y="163575"/>
                  </a:lnTo>
                  <a:lnTo>
                    <a:pt x="21653" y="86487"/>
                  </a:lnTo>
                  <a:lnTo>
                    <a:pt x="128371" y="86487"/>
                  </a:lnTo>
                  <a:lnTo>
                    <a:pt x="128371" y="67182"/>
                  </a:lnTo>
                  <a:lnTo>
                    <a:pt x="21653" y="67182"/>
                  </a:lnTo>
                  <a:lnTo>
                    <a:pt x="21653" y="0"/>
                  </a:lnTo>
                  <a:close/>
                </a:path>
                <a:path w="525144" h="163829">
                  <a:moveTo>
                    <a:pt x="128371" y="86487"/>
                  </a:moveTo>
                  <a:lnTo>
                    <a:pt x="106718" y="86487"/>
                  </a:lnTo>
                  <a:lnTo>
                    <a:pt x="106718" y="163575"/>
                  </a:lnTo>
                  <a:lnTo>
                    <a:pt x="128371" y="163575"/>
                  </a:lnTo>
                  <a:lnTo>
                    <a:pt x="128371" y="86487"/>
                  </a:lnTo>
                  <a:close/>
                </a:path>
                <a:path w="525144" h="163829">
                  <a:moveTo>
                    <a:pt x="128371" y="0"/>
                  </a:moveTo>
                  <a:lnTo>
                    <a:pt x="106718" y="0"/>
                  </a:lnTo>
                  <a:lnTo>
                    <a:pt x="106718" y="67182"/>
                  </a:lnTo>
                  <a:lnTo>
                    <a:pt x="128371" y="67182"/>
                  </a:lnTo>
                  <a:lnTo>
                    <a:pt x="12837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29068" y="4750435"/>
              <a:ext cx="525145" cy="163830"/>
            </a:xfrm>
            <a:custGeom>
              <a:avLst/>
              <a:gdLst/>
              <a:ahLst/>
              <a:cxnLst/>
              <a:rect l="l" t="t" r="r" b="b"/>
              <a:pathLst>
                <a:path w="525144" h="163829">
                  <a:moveTo>
                    <a:pt x="402323" y="18033"/>
                  </a:moveTo>
                  <a:lnTo>
                    <a:pt x="402323" y="72262"/>
                  </a:lnTo>
                  <a:lnTo>
                    <a:pt x="448932" y="72262"/>
                  </a:lnTo>
                  <a:lnTo>
                    <a:pt x="458711" y="72262"/>
                  </a:lnTo>
                  <a:lnTo>
                    <a:pt x="466458" y="71246"/>
                  </a:lnTo>
                  <a:lnTo>
                    <a:pt x="472046" y="69087"/>
                  </a:lnTo>
                  <a:lnTo>
                    <a:pt x="477634" y="67056"/>
                  </a:lnTo>
                  <a:lnTo>
                    <a:pt x="481952" y="63881"/>
                  </a:lnTo>
                  <a:lnTo>
                    <a:pt x="484873" y="59308"/>
                  </a:lnTo>
                  <a:lnTo>
                    <a:pt x="487667" y="54863"/>
                  </a:lnTo>
                  <a:lnTo>
                    <a:pt x="489191" y="49910"/>
                  </a:lnTo>
                  <a:lnTo>
                    <a:pt x="489191" y="44703"/>
                  </a:lnTo>
                  <a:lnTo>
                    <a:pt x="489191" y="36956"/>
                  </a:lnTo>
                  <a:lnTo>
                    <a:pt x="454139" y="18033"/>
                  </a:lnTo>
                  <a:lnTo>
                    <a:pt x="402323" y="18033"/>
                  </a:lnTo>
                  <a:close/>
                </a:path>
                <a:path w="525144" h="163829">
                  <a:moveTo>
                    <a:pt x="219963" y="17144"/>
                  </a:moveTo>
                  <a:lnTo>
                    <a:pt x="193166" y="96392"/>
                  </a:lnTo>
                  <a:lnTo>
                    <a:pt x="248640" y="96392"/>
                  </a:lnTo>
                  <a:lnTo>
                    <a:pt x="231571" y="51053"/>
                  </a:lnTo>
                  <a:lnTo>
                    <a:pt x="227916" y="41219"/>
                  </a:lnTo>
                  <a:lnTo>
                    <a:pt x="224763" y="32289"/>
                  </a:lnTo>
                  <a:lnTo>
                    <a:pt x="222111" y="24264"/>
                  </a:lnTo>
                  <a:lnTo>
                    <a:pt x="219963" y="17144"/>
                  </a:lnTo>
                  <a:close/>
                </a:path>
                <a:path w="525144" h="163829">
                  <a:moveTo>
                    <a:pt x="380669" y="0"/>
                  </a:moveTo>
                  <a:lnTo>
                    <a:pt x="453250" y="0"/>
                  </a:lnTo>
                  <a:lnTo>
                    <a:pt x="463539" y="283"/>
                  </a:lnTo>
                  <a:lnTo>
                    <a:pt x="500113" y="12572"/>
                  </a:lnTo>
                  <a:lnTo>
                    <a:pt x="511543" y="44703"/>
                  </a:lnTo>
                  <a:lnTo>
                    <a:pt x="510830" y="53038"/>
                  </a:lnTo>
                  <a:lnTo>
                    <a:pt x="485889" y="83740"/>
                  </a:lnTo>
                  <a:lnTo>
                    <a:pt x="465442" y="89153"/>
                  </a:lnTo>
                  <a:lnTo>
                    <a:pt x="471157" y="91947"/>
                  </a:lnTo>
                  <a:lnTo>
                    <a:pt x="524878" y="163575"/>
                  </a:lnTo>
                  <a:lnTo>
                    <a:pt x="497700" y="163575"/>
                  </a:lnTo>
                  <a:lnTo>
                    <a:pt x="475983" y="129539"/>
                  </a:lnTo>
                  <a:lnTo>
                    <a:pt x="471435" y="122634"/>
                  </a:lnTo>
                  <a:lnTo>
                    <a:pt x="449313" y="96138"/>
                  </a:lnTo>
                  <a:lnTo>
                    <a:pt x="446138" y="93979"/>
                  </a:lnTo>
                  <a:lnTo>
                    <a:pt x="442836" y="92582"/>
                  </a:lnTo>
                  <a:lnTo>
                    <a:pt x="439496" y="91693"/>
                  </a:lnTo>
                  <a:lnTo>
                    <a:pt x="437032" y="91185"/>
                  </a:lnTo>
                  <a:lnTo>
                    <a:pt x="433019" y="90931"/>
                  </a:lnTo>
                  <a:lnTo>
                    <a:pt x="427443" y="90931"/>
                  </a:lnTo>
                  <a:lnTo>
                    <a:pt x="402323" y="90931"/>
                  </a:lnTo>
                  <a:lnTo>
                    <a:pt x="402323" y="163575"/>
                  </a:lnTo>
                  <a:lnTo>
                    <a:pt x="380669" y="163575"/>
                  </a:lnTo>
                  <a:lnTo>
                    <a:pt x="380669" y="0"/>
                  </a:lnTo>
                  <a:close/>
                </a:path>
                <a:path w="525144" h="163829">
                  <a:moveTo>
                    <a:pt x="320014" y="0"/>
                  </a:moveTo>
                  <a:lnTo>
                    <a:pt x="341668" y="0"/>
                  </a:lnTo>
                  <a:lnTo>
                    <a:pt x="341668" y="163575"/>
                  </a:lnTo>
                  <a:lnTo>
                    <a:pt x="320014" y="163575"/>
                  </a:lnTo>
                  <a:lnTo>
                    <a:pt x="320014" y="0"/>
                  </a:lnTo>
                  <a:close/>
                </a:path>
                <a:path w="525144" h="163829">
                  <a:moveTo>
                    <a:pt x="208800" y="0"/>
                  </a:moveTo>
                  <a:lnTo>
                    <a:pt x="232130" y="0"/>
                  </a:lnTo>
                  <a:lnTo>
                    <a:pt x="299097" y="163575"/>
                  </a:lnTo>
                  <a:lnTo>
                    <a:pt x="274434" y="163575"/>
                  </a:lnTo>
                  <a:lnTo>
                    <a:pt x="255346" y="114045"/>
                  </a:lnTo>
                  <a:lnTo>
                    <a:pt x="186918" y="114045"/>
                  </a:lnTo>
                  <a:lnTo>
                    <a:pt x="168948" y="163575"/>
                  </a:lnTo>
                  <a:lnTo>
                    <a:pt x="145961" y="163575"/>
                  </a:lnTo>
                  <a:lnTo>
                    <a:pt x="208800" y="0"/>
                  </a:lnTo>
                  <a:close/>
                </a:path>
                <a:path w="525144" h="163829">
                  <a:moveTo>
                    <a:pt x="0" y="0"/>
                  </a:moveTo>
                  <a:lnTo>
                    <a:pt x="21653" y="0"/>
                  </a:lnTo>
                  <a:lnTo>
                    <a:pt x="21653" y="67182"/>
                  </a:lnTo>
                  <a:lnTo>
                    <a:pt x="106718" y="67182"/>
                  </a:lnTo>
                  <a:lnTo>
                    <a:pt x="106718" y="0"/>
                  </a:lnTo>
                  <a:lnTo>
                    <a:pt x="128371" y="0"/>
                  </a:lnTo>
                  <a:lnTo>
                    <a:pt x="128371" y="163575"/>
                  </a:lnTo>
                  <a:lnTo>
                    <a:pt x="106718" y="163575"/>
                  </a:lnTo>
                  <a:lnTo>
                    <a:pt x="106718" y="86487"/>
                  </a:lnTo>
                  <a:lnTo>
                    <a:pt x="21653" y="86487"/>
                  </a:lnTo>
                  <a:lnTo>
                    <a:pt x="21653" y="163575"/>
                  </a:lnTo>
                  <a:lnTo>
                    <a:pt x="0" y="16357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356359" y="4747641"/>
              <a:ext cx="63500" cy="169545"/>
            </a:xfrm>
            <a:custGeom>
              <a:avLst/>
              <a:gdLst/>
              <a:ahLst/>
              <a:cxnLst/>
              <a:rect l="l" t="t" r="r" b="b"/>
              <a:pathLst>
                <a:path w="63500" h="169545">
                  <a:moveTo>
                    <a:pt x="63500" y="0"/>
                  </a:moveTo>
                  <a:lnTo>
                    <a:pt x="47498" y="0"/>
                  </a:lnTo>
                  <a:lnTo>
                    <a:pt x="0" y="169163"/>
                  </a:lnTo>
                  <a:lnTo>
                    <a:pt x="16128" y="169163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56359" y="4747641"/>
              <a:ext cx="63500" cy="169545"/>
            </a:xfrm>
            <a:custGeom>
              <a:avLst/>
              <a:gdLst/>
              <a:ahLst/>
              <a:cxnLst/>
              <a:rect l="l" t="t" r="r" b="b"/>
              <a:pathLst>
                <a:path w="63500" h="169545">
                  <a:moveTo>
                    <a:pt x="47498" y="0"/>
                  </a:moveTo>
                  <a:lnTo>
                    <a:pt x="63500" y="0"/>
                  </a:lnTo>
                  <a:lnTo>
                    <a:pt x="16128" y="169163"/>
                  </a:lnTo>
                  <a:lnTo>
                    <a:pt x="0" y="169163"/>
                  </a:lnTo>
                  <a:lnTo>
                    <a:pt x="47498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86532" y="5017261"/>
            <a:ext cx="1554480" cy="178435"/>
            <a:chOff x="86532" y="5017261"/>
            <a:chExt cx="1554480" cy="178435"/>
          </a:xfrm>
        </p:grpSpPr>
        <p:pic>
          <p:nvPicPr>
            <p:cNvPr id="106" name="object 10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6532" y="5017261"/>
              <a:ext cx="1492331" cy="178435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613281" y="5069839"/>
              <a:ext cx="22860" cy="118745"/>
            </a:xfrm>
            <a:custGeom>
              <a:avLst/>
              <a:gdLst/>
              <a:ahLst/>
              <a:cxnLst/>
              <a:rect l="l" t="t" r="r" b="b"/>
              <a:pathLst>
                <a:path w="22860" h="118745">
                  <a:moveTo>
                    <a:pt x="22860" y="95631"/>
                  </a:moveTo>
                  <a:lnTo>
                    <a:pt x="0" y="95631"/>
                  </a:lnTo>
                  <a:lnTo>
                    <a:pt x="0" y="118491"/>
                  </a:lnTo>
                  <a:lnTo>
                    <a:pt x="22860" y="118491"/>
                  </a:lnTo>
                  <a:lnTo>
                    <a:pt x="22860" y="95631"/>
                  </a:lnTo>
                  <a:close/>
                </a:path>
                <a:path w="22860" h="118745">
                  <a:moveTo>
                    <a:pt x="22860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22860" y="2286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613281" y="5069839"/>
              <a:ext cx="22860" cy="118745"/>
            </a:xfrm>
            <a:custGeom>
              <a:avLst/>
              <a:gdLst/>
              <a:ahLst/>
              <a:cxnLst/>
              <a:rect l="l" t="t" r="r" b="b"/>
              <a:pathLst>
                <a:path w="22860" h="118745">
                  <a:moveTo>
                    <a:pt x="0" y="95631"/>
                  </a:moveTo>
                  <a:lnTo>
                    <a:pt x="22860" y="95631"/>
                  </a:lnTo>
                  <a:lnTo>
                    <a:pt x="22860" y="118491"/>
                  </a:lnTo>
                  <a:lnTo>
                    <a:pt x="0" y="118491"/>
                  </a:lnTo>
                  <a:lnTo>
                    <a:pt x="0" y="95631"/>
                  </a:lnTo>
                  <a:close/>
                </a:path>
                <a:path w="22860" h="118745">
                  <a:moveTo>
                    <a:pt x="0" y="0"/>
                  </a:moveTo>
                  <a:lnTo>
                    <a:pt x="22860" y="0"/>
                  </a:lnTo>
                  <a:lnTo>
                    <a:pt x="22860" y="22860"/>
                  </a:lnTo>
                  <a:lnTo>
                    <a:pt x="0" y="2286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9" name="object 10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985898" y="4468748"/>
            <a:ext cx="1470152" cy="497967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115053" y="4468621"/>
            <a:ext cx="1144524" cy="178435"/>
          </a:xfrm>
          <a:prstGeom prst="rect">
            <a:avLst/>
          </a:prstGeom>
        </p:spPr>
      </p:pic>
      <p:grpSp>
        <p:nvGrpSpPr>
          <p:cNvPr id="111" name="object 111"/>
          <p:cNvGrpSpPr/>
          <p:nvPr/>
        </p:nvGrpSpPr>
        <p:grpSpPr>
          <a:xfrm>
            <a:off x="5588761" y="4468748"/>
            <a:ext cx="1575435" cy="482600"/>
            <a:chOff x="5588761" y="4468748"/>
            <a:chExt cx="1575435" cy="482600"/>
          </a:xfrm>
        </p:grpSpPr>
        <p:pic>
          <p:nvPicPr>
            <p:cNvPr id="112" name="object 11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24396" y="4471542"/>
              <a:ext cx="715645" cy="20510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588761" y="4468748"/>
              <a:ext cx="1574927" cy="482219"/>
            </a:xfrm>
            <a:prstGeom prst="rect">
              <a:avLst/>
            </a:prstGeom>
          </p:spPr>
        </p:pic>
      </p:grpSp>
      <p:pic>
        <p:nvPicPr>
          <p:cNvPr id="114" name="object 11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593588" y="5020183"/>
            <a:ext cx="1595501" cy="175514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560818" y="4471542"/>
            <a:ext cx="1083945" cy="449834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8723883" y="4468748"/>
            <a:ext cx="199517" cy="178308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6354" y="5661368"/>
            <a:ext cx="1653197" cy="178473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86866" y="5935802"/>
            <a:ext cx="72657" cy="178358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224739" y="5935802"/>
            <a:ext cx="636905" cy="178435"/>
            <a:chOff x="224739" y="5935802"/>
            <a:chExt cx="636905" cy="178435"/>
          </a:xfrm>
        </p:grpSpPr>
        <p:sp>
          <p:nvSpPr>
            <p:cNvPr id="120" name="object 120"/>
            <p:cNvSpPr/>
            <p:nvPr/>
          </p:nvSpPr>
          <p:spPr>
            <a:xfrm>
              <a:off x="229311" y="5940374"/>
              <a:ext cx="551180" cy="169545"/>
            </a:xfrm>
            <a:custGeom>
              <a:avLst/>
              <a:gdLst/>
              <a:ahLst/>
              <a:cxnLst/>
              <a:rect l="l" t="t" r="r" b="b"/>
              <a:pathLst>
                <a:path w="551180" h="169545">
                  <a:moveTo>
                    <a:pt x="470496" y="2794"/>
                  </a:moveTo>
                  <a:lnTo>
                    <a:pt x="448843" y="2794"/>
                  </a:lnTo>
                  <a:lnTo>
                    <a:pt x="448843" y="166433"/>
                  </a:lnTo>
                  <a:lnTo>
                    <a:pt x="551091" y="166433"/>
                  </a:lnTo>
                  <a:lnTo>
                    <a:pt x="551091" y="147116"/>
                  </a:lnTo>
                  <a:lnTo>
                    <a:pt x="470496" y="147116"/>
                  </a:lnTo>
                  <a:lnTo>
                    <a:pt x="470496" y="2794"/>
                  </a:lnTo>
                  <a:close/>
                </a:path>
                <a:path w="551180" h="169545">
                  <a:moveTo>
                    <a:pt x="344004" y="2794"/>
                  </a:moveTo>
                  <a:lnTo>
                    <a:pt x="322351" y="2794"/>
                  </a:lnTo>
                  <a:lnTo>
                    <a:pt x="322351" y="166433"/>
                  </a:lnTo>
                  <a:lnTo>
                    <a:pt x="424599" y="166433"/>
                  </a:lnTo>
                  <a:lnTo>
                    <a:pt x="424599" y="147116"/>
                  </a:lnTo>
                  <a:lnTo>
                    <a:pt x="344004" y="147116"/>
                  </a:lnTo>
                  <a:lnTo>
                    <a:pt x="344004" y="2794"/>
                  </a:lnTo>
                  <a:close/>
                </a:path>
                <a:path w="551180" h="169545">
                  <a:moveTo>
                    <a:pt x="289610" y="2794"/>
                  </a:moveTo>
                  <a:lnTo>
                    <a:pt x="171297" y="2794"/>
                  </a:lnTo>
                  <a:lnTo>
                    <a:pt x="171297" y="166433"/>
                  </a:lnTo>
                  <a:lnTo>
                    <a:pt x="293408" y="166433"/>
                  </a:lnTo>
                  <a:lnTo>
                    <a:pt x="293408" y="147116"/>
                  </a:lnTo>
                  <a:lnTo>
                    <a:pt x="192951" y="147116"/>
                  </a:lnTo>
                  <a:lnTo>
                    <a:pt x="192951" y="91414"/>
                  </a:lnTo>
                  <a:lnTo>
                    <a:pt x="283476" y="91414"/>
                  </a:lnTo>
                  <a:lnTo>
                    <a:pt x="283476" y="72224"/>
                  </a:lnTo>
                  <a:lnTo>
                    <a:pt x="192951" y="72224"/>
                  </a:lnTo>
                  <a:lnTo>
                    <a:pt x="192951" y="22098"/>
                  </a:lnTo>
                  <a:lnTo>
                    <a:pt x="289610" y="22098"/>
                  </a:lnTo>
                  <a:lnTo>
                    <a:pt x="289610" y="2794"/>
                  </a:lnTo>
                  <a:close/>
                </a:path>
                <a:path w="551180" h="169545">
                  <a:moveTo>
                    <a:pt x="77241" y="0"/>
                  </a:moveTo>
                  <a:lnTo>
                    <a:pt x="37566" y="9880"/>
                  </a:lnTo>
                  <a:lnTo>
                    <a:pt x="9766" y="38785"/>
                  </a:lnTo>
                  <a:lnTo>
                    <a:pt x="0" y="83388"/>
                  </a:lnTo>
                  <a:lnTo>
                    <a:pt x="540" y="94916"/>
                  </a:lnTo>
                  <a:lnTo>
                    <a:pt x="13481" y="136862"/>
                  </a:lnTo>
                  <a:lnTo>
                    <a:pt x="42787" y="163160"/>
                  </a:lnTo>
                  <a:lnTo>
                    <a:pt x="76911" y="169214"/>
                  </a:lnTo>
                  <a:lnTo>
                    <a:pt x="89201" y="168340"/>
                  </a:lnTo>
                  <a:lnTo>
                    <a:pt x="100506" y="165715"/>
                  </a:lnTo>
                  <a:lnTo>
                    <a:pt x="110827" y="161338"/>
                  </a:lnTo>
                  <a:lnTo>
                    <a:pt x="120167" y="155206"/>
                  </a:lnTo>
                  <a:lnTo>
                    <a:pt x="124905" y="150685"/>
                  </a:lnTo>
                  <a:lnTo>
                    <a:pt x="75120" y="150685"/>
                  </a:lnTo>
                  <a:lnTo>
                    <a:pt x="67776" y="150204"/>
                  </a:lnTo>
                  <a:lnTo>
                    <a:pt x="31877" y="127008"/>
                  </a:lnTo>
                  <a:lnTo>
                    <a:pt x="22326" y="83273"/>
                  </a:lnTo>
                  <a:lnTo>
                    <a:pt x="22648" y="75237"/>
                  </a:lnTo>
                  <a:lnTo>
                    <a:pt x="34480" y="38165"/>
                  </a:lnTo>
                  <a:lnTo>
                    <a:pt x="67753" y="19093"/>
                  </a:lnTo>
                  <a:lnTo>
                    <a:pt x="76796" y="18529"/>
                  </a:lnTo>
                  <a:lnTo>
                    <a:pt x="125316" y="18529"/>
                  </a:lnTo>
                  <a:lnTo>
                    <a:pt x="118541" y="12496"/>
                  </a:lnTo>
                  <a:lnTo>
                    <a:pt x="109681" y="7029"/>
                  </a:lnTo>
                  <a:lnTo>
                    <a:pt x="99844" y="3124"/>
                  </a:lnTo>
                  <a:lnTo>
                    <a:pt x="89030" y="781"/>
                  </a:lnTo>
                  <a:lnTo>
                    <a:pt x="77241" y="0"/>
                  </a:lnTo>
                  <a:close/>
                </a:path>
                <a:path w="551180" h="169545">
                  <a:moveTo>
                    <a:pt x="123012" y="109054"/>
                  </a:moveTo>
                  <a:lnTo>
                    <a:pt x="99277" y="144786"/>
                  </a:lnTo>
                  <a:lnTo>
                    <a:pt x="75120" y="150685"/>
                  </a:lnTo>
                  <a:lnTo>
                    <a:pt x="124905" y="150685"/>
                  </a:lnTo>
                  <a:lnTo>
                    <a:pt x="128335" y="147413"/>
                  </a:lnTo>
                  <a:lnTo>
                    <a:pt x="135140" y="138034"/>
                  </a:lnTo>
                  <a:lnTo>
                    <a:pt x="140605" y="127008"/>
                  </a:lnTo>
                  <a:lnTo>
                    <a:pt x="144665" y="114528"/>
                  </a:lnTo>
                  <a:lnTo>
                    <a:pt x="123012" y="109054"/>
                  </a:lnTo>
                  <a:close/>
                </a:path>
                <a:path w="551180" h="169545">
                  <a:moveTo>
                    <a:pt x="125316" y="18529"/>
                  </a:moveTo>
                  <a:lnTo>
                    <a:pt x="76796" y="18529"/>
                  </a:lnTo>
                  <a:lnTo>
                    <a:pt x="84655" y="19038"/>
                  </a:lnTo>
                  <a:lnTo>
                    <a:pt x="91813" y="20567"/>
                  </a:lnTo>
                  <a:lnTo>
                    <a:pt x="120561" y="52692"/>
                  </a:lnTo>
                  <a:lnTo>
                    <a:pt x="141871" y="47663"/>
                  </a:lnTo>
                  <a:lnTo>
                    <a:pt x="137947" y="36971"/>
                  </a:lnTo>
                  <a:lnTo>
                    <a:pt x="132749" y="27546"/>
                  </a:lnTo>
                  <a:lnTo>
                    <a:pt x="126280" y="19388"/>
                  </a:lnTo>
                  <a:lnTo>
                    <a:pt x="125316" y="185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29311" y="5940374"/>
              <a:ext cx="551180" cy="169545"/>
            </a:xfrm>
            <a:custGeom>
              <a:avLst/>
              <a:gdLst/>
              <a:ahLst/>
              <a:cxnLst/>
              <a:rect l="l" t="t" r="r" b="b"/>
              <a:pathLst>
                <a:path w="551180" h="169545">
                  <a:moveTo>
                    <a:pt x="448843" y="2794"/>
                  </a:moveTo>
                  <a:lnTo>
                    <a:pt x="470496" y="2794"/>
                  </a:lnTo>
                  <a:lnTo>
                    <a:pt x="470496" y="147116"/>
                  </a:lnTo>
                  <a:lnTo>
                    <a:pt x="551091" y="147116"/>
                  </a:lnTo>
                  <a:lnTo>
                    <a:pt x="551091" y="166433"/>
                  </a:lnTo>
                  <a:lnTo>
                    <a:pt x="448843" y="166433"/>
                  </a:lnTo>
                  <a:lnTo>
                    <a:pt x="448843" y="2794"/>
                  </a:lnTo>
                  <a:close/>
                </a:path>
                <a:path w="551180" h="169545">
                  <a:moveTo>
                    <a:pt x="322351" y="2794"/>
                  </a:moveTo>
                  <a:lnTo>
                    <a:pt x="344004" y="2794"/>
                  </a:lnTo>
                  <a:lnTo>
                    <a:pt x="344004" y="147116"/>
                  </a:lnTo>
                  <a:lnTo>
                    <a:pt x="424599" y="147116"/>
                  </a:lnTo>
                  <a:lnTo>
                    <a:pt x="424599" y="166433"/>
                  </a:lnTo>
                  <a:lnTo>
                    <a:pt x="322351" y="166433"/>
                  </a:lnTo>
                  <a:lnTo>
                    <a:pt x="322351" y="2794"/>
                  </a:lnTo>
                  <a:close/>
                </a:path>
                <a:path w="551180" h="169545">
                  <a:moveTo>
                    <a:pt x="171297" y="2794"/>
                  </a:moveTo>
                  <a:lnTo>
                    <a:pt x="289610" y="2794"/>
                  </a:lnTo>
                  <a:lnTo>
                    <a:pt x="289610" y="22098"/>
                  </a:lnTo>
                  <a:lnTo>
                    <a:pt x="192951" y="22098"/>
                  </a:lnTo>
                  <a:lnTo>
                    <a:pt x="192951" y="72224"/>
                  </a:lnTo>
                  <a:lnTo>
                    <a:pt x="283476" y="72224"/>
                  </a:lnTo>
                  <a:lnTo>
                    <a:pt x="283476" y="91414"/>
                  </a:lnTo>
                  <a:lnTo>
                    <a:pt x="192951" y="91414"/>
                  </a:lnTo>
                  <a:lnTo>
                    <a:pt x="192951" y="147116"/>
                  </a:lnTo>
                  <a:lnTo>
                    <a:pt x="293408" y="147116"/>
                  </a:lnTo>
                  <a:lnTo>
                    <a:pt x="293408" y="166433"/>
                  </a:lnTo>
                  <a:lnTo>
                    <a:pt x="171297" y="166433"/>
                  </a:lnTo>
                  <a:lnTo>
                    <a:pt x="171297" y="2794"/>
                  </a:lnTo>
                  <a:close/>
                </a:path>
                <a:path w="551180" h="169545">
                  <a:moveTo>
                    <a:pt x="77241" y="0"/>
                  </a:moveTo>
                  <a:lnTo>
                    <a:pt x="118541" y="12496"/>
                  </a:lnTo>
                  <a:lnTo>
                    <a:pt x="141871" y="47663"/>
                  </a:lnTo>
                  <a:lnTo>
                    <a:pt x="120561" y="52692"/>
                  </a:lnTo>
                  <a:lnTo>
                    <a:pt x="117391" y="44365"/>
                  </a:lnTo>
                  <a:lnTo>
                    <a:pt x="113580" y="37253"/>
                  </a:lnTo>
                  <a:lnTo>
                    <a:pt x="76796" y="18529"/>
                  </a:lnTo>
                  <a:lnTo>
                    <a:pt x="67753" y="19093"/>
                  </a:lnTo>
                  <a:lnTo>
                    <a:pt x="34480" y="38165"/>
                  </a:lnTo>
                  <a:lnTo>
                    <a:pt x="22648" y="75237"/>
                  </a:lnTo>
                  <a:lnTo>
                    <a:pt x="22326" y="83273"/>
                  </a:lnTo>
                  <a:lnTo>
                    <a:pt x="22707" y="93374"/>
                  </a:lnTo>
                  <a:lnTo>
                    <a:pt x="36185" y="133321"/>
                  </a:lnTo>
                  <a:lnTo>
                    <a:pt x="75120" y="150685"/>
                  </a:lnTo>
                  <a:lnTo>
                    <a:pt x="83874" y="150030"/>
                  </a:lnTo>
                  <a:lnTo>
                    <a:pt x="116509" y="127163"/>
                  </a:lnTo>
                  <a:lnTo>
                    <a:pt x="123012" y="109054"/>
                  </a:lnTo>
                  <a:lnTo>
                    <a:pt x="144665" y="114528"/>
                  </a:lnTo>
                  <a:lnTo>
                    <a:pt x="120167" y="155206"/>
                  </a:lnTo>
                  <a:lnTo>
                    <a:pt x="76911" y="169214"/>
                  </a:lnTo>
                  <a:lnTo>
                    <a:pt x="64299" y="168542"/>
                  </a:lnTo>
                  <a:lnTo>
                    <a:pt x="26092" y="152458"/>
                  </a:lnTo>
                  <a:lnTo>
                    <a:pt x="4870" y="116847"/>
                  </a:lnTo>
                  <a:lnTo>
                    <a:pt x="0" y="83388"/>
                  </a:lnTo>
                  <a:lnTo>
                    <a:pt x="611" y="71013"/>
                  </a:lnTo>
                  <a:lnTo>
                    <a:pt x="15169" y="29843"/>
                  </a:lnTo>
                  <a:lnTo>
                    <a:pt x="46805" y="5556"/>
                  </a:lnTo>
                  <a:lnTo>
                    <a:pt x="66645" y="616"/>
                  </a:lnTo>
                  <a:lnTo>
                    <a:pt x="77241" y="0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95159" y="6037480"/>
              <a:ext cx="62230" cy="20320"/>
            </a:xfrm>
            <a:custGeom>
              <a:avLst/>
              <a:gdLst/>
              <a:ahLst/>
              <a:cxnLst/>
              <a:rect l="l" t="t" r="r" b="b"/>
              <a:pathLst>
                <a:path w="62230" h="20320">
                  <a:moveTo>
                    <a:pt x="61727" y="0"/>
                  </a:moveTo>
                  <a:lnTo>
                    <a:pt x="0" y="0"/>
                  </a:lnTo>
                  <a:lnTo>
                    <a:pt x="0" y="20203"/>
                  </a:lnTo>
                  <a:lnTo>
                    <a:pt x="61727" y="20203"/>
                  </a:lnTo>
                  <a:lnTo>
                    <a:pt x="6172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95159" y="6037480"/>
              <a:ext cx="62230" cy="20320"/>
            </a:xfrm>
            <a:custGeom>
              <a:avLst/>
              <a:gdLst/>
              <a:ahLst/>
              <a:cxnLst/>
              <a:rect l="l" t="t" r="r" b="b"/>
              <a:pathLst>
                <a:path w="62230" h="20320">
                  <a:moveTo>
                    <a:pt x="0" y="20203"/>
                  </a:moveTo>
                  <a:lnTo>
                    <a:pt x="61727" y="20203"/>
                  </a:lnTo>
                  <a:lnTo>
                    <a:pt x="61727" y="0"/>
                  </a:lnTo>
                  <a:lnTo>
                    <a:pt x="0" y="0"/>
                  </a:lnTo>
                  <a:lnTo>
                    <a:pt x="0" y="20203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object 124"/>
          <p:cNvGrpSpPr/>
          <p:nvPr/>
        </p:nvGrpSpPr>
        <p:grpSpPr>
          <a:xfrm>
            <a:off x="104503" y="6212916"/>
            <a:ext cx="1661160" cy="173355"/>
            <a:chOff x="104503" y="6212916"/>
            <a:chExt cx="1661160" cy="173355"/>
          </a:xfrm>
        </p:grpSpPr>
        <p:sp>
          <p:nvSpPr>
            <p:cNvPr id="125" name="object 125"/>
            <p:cNvSpPr/>
            <p:nvPr/>
          </p:nvSpPr>
          <p:spPr>
            <a:xfrm>
              <a:off x="109075" y="6217488"/>
              <a:ext cx="1651635" cy="163830"/>
            </a:xfrm>
            <a:custGeom>
              <a:avLst/>
              <a:gdLst/>
              <a:ahLst/>
              <a:cxnLst/>
              <a:rect l="l" t="t" r="r" b="b"/>
              <a:pathLst>
                <a:path w="1651635" h="163829">
                  <a:moveTo>
                    <a:pt x="56367" y="0"/>
                  </a:moveTo>
                  <a:lnTo>
                    <a:pt x="0" y="0"/>
                  </a:lnTo>
                  <a:lnTo>
                    <a:pt x="0" y="163639"/>
                  </a:lnTo>
                  <a:lnTo>
                    <a:pt x="59047" y="163639"/>
                  </a:lnTo>
                  <a:lnTo>
                    <a:pt x="66255" y="163463"/>
                  </a:lnTo>
                  <a:lnTo>
                    <a:pt x="110266" y="149034"/>
                  </a:lnTo>
                  <a:lnTo>
                    <a:pt x="114990" y="144322"/>
                  </a:lnTo>
                  <a:lnTo>
                    <a:pt x="21658" y="144322"/>
                  </a:lnTo>
                  <a:lnTo>
                    <a:pt x="21658" y="19303"/>
                  </a:lnTo>
                  <a:lnTo>
                    <a:pt x="114941" y="19303"/>
                  </a:lnTo>
                  <a:lnTo>
                    <a:pt x="109504" y="14058"/>
                  </a:lnTo>
                  <a:lnTo>
                    <a:pt x="73196" y="582"/>
                  </a:lnTo>
                  <a:lnTo>
                    <a:pt x="65347" y="145"/>
                  </a:lnTo>
                  <a:lnTo>
                    <a:pt x="56367" y="0"/>
                  </a:lnTo>
                  <a:close/>
                </a:path>
                <a:path w="1651635" h="163829">
                  <a:moveTo>
                    <a:pt x="114941" y="19303"/>
                  </a:moveTo>
                  <a:lnTo>
                    <a:pt x="56037" y="19303"/>
                  </a:lnTo>
                  <a:lnTo>
                    <a:pt x="65026" y="19513"/>
                  </a:lnTo>
                  <a:lnTo>
                    <a:pt x="72693" y="20142"/>
                  </a:lnTo>
                  <a:lnTo>
                    <a:pt x="104538" y="41135"/>
                  </a:lnTo>
                  <a:lnTo>
                    <a:pt x="112958" y="80594"/>
                  </a:lnTo>
                  <a:lnTo>
                    <a:pt x="112689" y="89509"/>
                  </a:lnTo>
                  <a:lnTo>
                    <a:pt x="101795" y="127698"/>
                  </a:lnTo>
                  <a:lnTo>
                    <a:pt x="64249" y="144134"/>
                  </a:lnTo>
                  <a:lnTo>
                    <a:pt x="56596" y="144322"/>
                  </a:lnTo>
                  <a:lnTo>
                    <a:pt x="114990" y="144322"/>
                  </a:lnTo>
                  <a:lnTo>
                    <a:pt x="132836" y="106497"/>
                  </a:lnTo>
                  <a:lnTo>
                    <a:pt x="135285" y="80924"/>
                  </a:lnTo>
                  <a:lnTo>
                    <a:pt x="134883" y="70284"/>
                  </a:lnTo>
                  <a:lnTo>
                    <a:pt x="120817" y="26517"/>
                  </a:lnTo>
                  <a:lnTo>
                    <a:pt x="115566" y="19907"/>
                  </a:lnTo>
                  <a:lnTo>
                    <a:pt x="114941" y="19303"/>
                  </a:lnTo>
                  <a:close/>
                </a:path>
                <a:path w="1651635" h="163829">
                  <a:moveTo>
                    <a:pt x="734306" y="0"/>
                  </a:moveTo>
                  <a:lnTo>
                    <a:pt x="661751" y="0"/>
                  </a:lnTo>
                  <a:lnTo>
                    <a:pt x="661751" y="163639"/>
                  </a:lnTo>
                  <a:lnTo>
                    <a:pt x="683404" y="163639"/>
                  </a:lnTo>
                  <a:lnTo>
                    <a:pt x="683404" y="90970"/>
                  </a:lnTo>
                  <a:lnTo>
                    <a:pt x="750194" y="90970"/>
                  </a:lnTo>
                  <a:lnTo>
                    <a:pt x="746472" y="89179"/>
                  </a:lnTo>
                  <a:lnTo>
                    <a:pt x="757479" y="87017"/>
                  </a:lnTo>
                  <a:lnTo>
                    <a:pt x="766951" y="83767"/>
                  </a:lnTo>
                  <a:lnTo>
                    <a:pt x="774890" y="79429"/>
                  </a:lnTo>
                  <a:lnTo>
                    <a:pt x="781296" y="74002"/>
                  </a:lnTo>
                  <a:lnTo>
                    <a:pt x="782695" y="72212"/>
                  </a:lnTo>
                  <a:lnTo>
                    <a:pt x="683404" y="72212"/>
                  </a:lnTo>
                  <a:lnTo>
                    <a:pt x="683404" y="18084"/>
                  </a:lnTo>
                  <a:lnTo>
                    <a:pt x="784610" y="18084"/>
                  </a:lnTo>
                  <a:lnTo>
                    <a:pt x="781220" y="12534"/>
                  </a:lnTo>
                  <a:lnTo>
                    <a:pt x="744586" y="276"/>
                  </a:lnTo>
                  <a:lnTo>
                    <a:pt x="734306" y="0"/>
                  </a:lnTo>
                  <a:close/>
                </a:path>
                <a:path w="1651635" h="163829">
                  <a:moveTo>
                    <a:pt x="750194" y="90970"/>
                  </a:moveTo>
                  <a:lnTo>
                    <a:pt x="714100" y="90970"/>
                  </a:lnTo>
                  <a:lnTo>
                    <a:pt x="718113" y="91224"/>
                  </a:lnTo>
                  <a:lnTo>
                    <a:pt x="720577" y="91744"/>
                  </a:lnTo>
                  <a:lnTo>
                    <a:pt x="752543" y="122653"/>
                  </a:lnTo>
                  <a:lnTo>
                    <a:pt x="778730" y="163639"/>
                  </a:lnTo>
                  <a:lnTo>
                    <a:pt x="805959" y="163639"/>
                  </a:lnTo>
                  <a:lnTo>
                    <a:pt x="777499" y="119100"/>
                  </a:lnTo>
                  <a:lnTo>
                    <a:pt x="752200" y="91935"/>
                  </a:lnTo>
                  <a:lnTo>
                    <a:pt x="750194" y="90970"/>
                  </a:lnTo>
                  <a:close/>
                </a:path>
                <a:path w="1651635" h="163829">
                  <a:moveTo>
                    <a:pt x="784610" y="18084"/>
                  </a:moveTo>
                  <a:lnTo>
                    <a:pt x="735195" y="18084"/>
                  </a:lnTo>
                  <a:lnTo>
                    <a:pt x="743681" y="18551"/>
                  </a:lnTo>
                  <a:lnTo>
                    <a:pt x="751009" y="19977"/>
                  </a:lnTo>
                  <a:lnTo>
                    <a:pt x="756992" y="22290"/>
                  </a:lnTo>
                  <a:lnTo>
                    <a:pt x="761814" y="25565"/>
                  </a:lnTo>
                  <a:lnTo>
                    <a:pt x="767440" y="30543"/>
                  </a:lnTo>
                  <a:lnTo>
                    <a:pt x="770247" y="36906"/>
                  </a:lnTo>
                  <a:lnTo>
                    <a:pt x="770247" y="49923"/>
                  </a:lnTo>
                  <a:lnTo>
                    <a:pt x="739843" y="72212"/>
                  </a:lnTo>
                  <a:lnTo>
                    <a:pt x="782695" y="72212"/>
                  </a:lnTo>
                  <a:lnTo>
                    <a:pt x="786230" y="67689"/>
                  </a:lnTo>
                  <a:lnTo>
                    <a:pt x="789754" y="60693"/>
                  </a:lnTo>
                  <a:lnTo>
                    <a:pt x="791869" y="53010"/>
                  </a:lnTo>
                  <a:lnTo>
                    <a:pt x="792573" y="44640"/>
                  </a:lnTo>
                  <a:lnTo>
                    <a:pt x="792147" y="38034"/>
                  </a:lnTo>
                  <a:lnTo>
                    <a:pt x="790870" y="31723"/>
                  </a:lnTo>
                  <a:lnTo>
                    <a:pt x="788743" y="25704"/>
                  </a:lnTo>
                  <a:lnTo>
                    <a:pt x="785752" y="19953"/>
                  </a:lnTo>
                  <a:lnTo>
                    <a:pt x="784610" y="18084"/>
                  </a:lnTo>
                  <a:close/>
                </a:path>
                <a:path w="1651635" h="163829">
                  <a:moveTo>
                    <a:pt x="1416956" y="0"/>
                  </a:moveTo>
                  <a:lnTo>
                    <a:pt x="1393588" y="0"/>
                  </a:lnTo>
                  <a:lnTo>
                    <a:pt x="1330723" y="163639"/>
                  </a:lnTo>
                  <a:lnTo>
                    <a:pt x="1353710" y="163639"/>
                  </a:lnTo>
                  <a:lnTo>
                    <a:pt x="1371744" y="114071"/>
                  </a:lnTo>
                  <a:lnTo>
                    <a:pt x="1463612" y="114071"/>
                  </a:lnTo>
                  <a:lnTo>
                    <a:pt x="1456402" y="96443"/>
                  </a:lnTo>
                  <a:lnTo>
                    <a:pt x="1377967" y="96443"/>
                  </a:lnTo>
                  <a:lnTo>
                    <a:pt x="1396001" y="48437"/>
                  </a:lnTo>
                  <a:lnTo>
                    <a:pt x="1398692" y="40669"/>
                  </a:lnTo>
                  <a:lnTo>
                    <a:pt x="1401050" y="32872"/>
                  </a:lnTo>
                  <a:lnTo>
                    <a:pt x="1403074" y="25043"/>
                  </a:lnTo>
                  <a:lnTo>
                    <a:pt x="1404764" y="17183"/>
                  </a:lnTo>
                  <a:lnTo>
                    <a:pt x="1423984" y="17183"/>
                  </a:lnTo>
                  <a:lnTo>
                    <a:pt x="1416956" y="0"/>
                  </a:lnTo>
                  <a:close/>
                </a:path>
                <a:path w="1651635" h="163829">
                  <a:moveTo>
                    <a:pt x="1463612" y="114071"/>
                  </a:moveTo>
                  <a:lnTo>
                    <a:pt x="1440197" y="114071"/>
                  </a:lnTo>
                  <a:lnTo>
                    <a:pt x="1459247" y="163639"/>
                  </a:lnTo>
                  <a:lnTo>
                    <a:pt x="1483885" y="163639"/>
                  </a:lnTo>
                  <a:lnTo>
                    <a:pt x="1463612" y="114071"/>
                  </a:lnTo>
                  <a:close/>
                </a:path>
                <a:path w="1651635" h="163829">
                  <a:moveTo>
                    <a:pt x="1547639" y="19303"/>
                  </a:moveTo>
                  <a:lnTo>
                    <a:pt x="1526049" y="19303"/>
                  </a:lnTo>
                  <a:lnTo>
                    <a:pt x="1526049" y="163639"/>
                  </a:lnTo>
                  <a:lnTo>
                    <a:pt x="1547639" y="163639"/>
                  </a:lnTo>
                  <a:lnTo>
                    <a:pt x="1547639" y="19303"/>
                  </a:lnTo>
                  <a:close/>
                </a:path>
                <a:path w="1651635" h="163829">
                  <a:moveTo>
                    <a:pt x="1423984" y="17183"/>
                  </a:moveTo>
                  <a:lnTo>
                    <a:pt x="1404764" y="17183"/>
                  </a:lnTo>
                  <a:lnTo>
                    <a:pt x="1406909" y="24289"/>
                  </a:lnTo>
                  <a:lnTo>
                    <a:pt x="1409543" y="32311"/>
                  </a:lnTo>
                  <a:lnTo>
                    <a:pt x="1412676" y="41253"/>
                  </a:lnTo>
                  <a:lnTo>
                    <a:pt x="1416321" y="51117"/>
                  </a:lnTo>
                  <a:lnTo>
                    <a:pt x="1433466" y="96443"/>
                  </a:lnTo>
                  <a:lnTo>
                    <a:pt x="1456402" y="96443"/>
                  </a:lnTo>
                  <a:lnTo>
                    <a:pt x="1423984" y="17183"/>
                  </a:lnTo>
                  <a:close/>
                </a:path>
                <a:path w="1651635" h="163829">
                  <a:moveTo>
                    <a:pt x="1601741" y="0"/>
                  </a:moveTo>
                  <a:lnTo>
                    <a:pt x="1472074" y="0"/>
                  </a:lnTo>
                  <a:lnTo>
                    <a:pt x="1472074" y="19303"/>
                  </a:lnTo>
                  <a:lnTo>
                    <a:pt x="1601741" y="19303"/>
                  </a:lnTo>
                  <a:lnTo>
                    <a:pt x="1601741" y="0"/>
                  </a:lnTo>
                  <a:close/>
                </a:path>
                <a:path w="1651635" h="163829">
                  <a:moveTo>
                    <a:pt x="1651398" y="0"/>
                  </a:moveTo>
                  <a:lnTo>
                    <a:pt x="1629808" y="0"/>
                  </a:lnTo>
                  <a:lnTo>
                    <a:pt x="1629808" y="163639"/>
                  </a:lnTo>
                  <a:lnTo>
                    <a:pt x="1651398" y="163639"/>
                  </a:lnTo>
                  <a:lnTo>
                    <a:pt x="1651398" y="0"/>
                  </a:lnTo>
                  <a:close/>
                </a:path>
                <a:path w="1651635" h="163829">
                  <a:moveTo>
                    <a:pt x="1310022" y="0"/>
                  </a:moveTo>
                  <a:lnTo>
                    <a:pt x="1288432" y="0"/>
                  </a:lnTo>
                  <a:lnTo>
                    <a:pt x="1288432" y="163639"/>
                  </a:lnTo>
                  <a:lnTo>
                    <a:pt x="1310022" y="163639"/>
                  </a:lnTo>
                  <a:lnTo>
                    <a:pt x="1310022" y="0"/>
                  </a:lnTo>
                  <a:close/>
                </a:path>
                <a:path w="1651635" h="163829">
                  <a:moveTo>
                    <a:pt x="1206263" y="19303"/>
                  </a:moveTo>
                  <a:lnTo>
                    <a:pt x="1184673" y="19303"/>
                  </a:lnTo>
                  <a:lnTo>
                    <a:pt x="1184673" y="163639"/>
                  </a:lnTo>
                  <a:lnTo>
                    <a:pt x="1206263" y="163639"/>
                  </a:lnTo>
                  <a:lnTo>
                    <a:pt x="1206263" y="19303"/>
                  </a:lnTo>
                  <a:close/>
                </a:path>
                <a:path w="1651635" h="163829">
                  <a:moveTo>
                    <a:pt x="1260365" y="0"/>
                  </a:moveTo>
                  <a:lnTo>
                    <a:pt x="1130724" y="0"/>
                  </a:lnTo>
                  <a:lnTo>
                    <a:pt x="1130724" y="19303"/>
                  </a:lnTo>
                  <a:lnTo>
                    <a:pt x="1260365" y="19303"/>
                  </a:lnTo>
                  <a:lnTo>
                    <a:pt x="1260365" y="0"/>
                  </a:lnTo>
                  <a:close/>
                </a:path>
                <a:path w="1651635" h="163829">
                  <a:moveTo>
                    <a:pt x="1000396" y="0"/>
                  </a:moveTo>
                  <a:lnTo>
                    <a:pt x="978184" y="0"/>
                  </a:lnTo>
                  <a:lnTo>
                    <a:pt x="978184" y="163639"/>
                  </a:lnTo>
                  <a:lnTo>
                    <a:pt x="998948" y="163639"/>
                  </a:lnTo>
                  <a:lnTo>
                    <a:pt x="998948" y="35051"/>
                  </a:lnTo>
                  <a:lnTo>
                    <a:pt x="1023847" y="35051"/>
                  </a:lnTo>
                  <a:lnTo>
                    <a:pt x="1000396" y="0"/>
                  </a:lnTo>
                  <a:close/>
                </a:path>
                <a:path w="1651635" h="163829">
                  <a:moveTo>
                    <a:pt x="1023847" y="35051"/>
                  </a:moveTo>
                  <a:lnTo>
                    <a:pt x="998948" y="35051"/>
                  </a:lnTo>
                  <a:lnTo>
                    <a:pt x="1084889" y="163639"/>
                  </a:lnTo>
                  <a:lnTo>
                    <a:pt x="1107102" y="163639"/>
                  </a:lnTo>
                  <a:lnTo>
                    <a:pt x="1107102" y="128473"/>
                  </a:lnTo>
                  <a:lnTo>
                    <a:pt x="1086350" y="128473"/>
                  </a:lnTo>
                  <a:lnTo>
                    <a:pt x="1023847" y="35051"/>
                  </a:lnTo>
                  <a:close/>
                </a:path>
                <a:path w="1651635" h="163829">
                  <a:moveTo>
                    <a:pt x="1107102" y="0"/>
                  </a:moveTo>
                  <a:lnTo>
                    <a:pt x="1086350" y="0"/>
                  </a:lnTo>
                  <a:lnTo>
                    <a:pt x="1086350" y="128473"/>
                  </a:lnTo>
                  <a:lnTo>
                    <a:pt x="1107102" y="128473"/>
                  </a:lnTo>
                  <a:lnTo>
                    <a:pt x="1107102" y="0"/>
                  </a:lnTo>
                  <a:close/>
                </a:path>
                <a:path w="1651635" h="163829">
                  <a:moveTo>
                    <a:pt x="944770" y="0"/>
                  </a:moveTo>
                  <a:lnTo>
                    <a:pt x="826457" y="0"/>
                  </a:lnTo>
                  <a:lnTo>
                    <a:pt x="826457" y="163639"/>
                  </a:lnTo>
                  <a:lnTo>
                    <a:pt x="948568" y="163639"/>
                  </a:lnTo>
                  <a:lnTo>
                    <a:pt x="948568" y="144322"/>
                  </a:lnTo>
                  <a:lnTo>
                    <a:pt x="848111" y="144322"/>
                  </a:lnTo>
                  <a:lnTo>
                    <a:pt x="848111" y="88620"/>
                  </a:lnTo>
                  <a:lnTo>
                    <a:pt x="938636" y="88620"/>
                  </a:lnTo>
                  <a:lnTo>
                    <a:pt x="938636" y="69430"/>
                  </a:lnTo>
                  <a:lnTo>
                    <a:pt x="848111" y="69430"/>
                  </a:lnTo>
                  <a:lnTo>
                    <a:pt x="848111" y="19303"/>
                  </a:lnTo>
                  <a:lnTo>
                    <a:pt x="944770" y="19303"/>
                  </a:lnTo>
                  <a:lnTo>
                    <a:pt x="944770" y="0"/>
                  </a:lnTo>
                  <a:close/>
                </a:path>
                <a:path w="1651635" h="163829">
                  <a:moveTo>
                    <a:pt x="627778" y="0"/>
                  </a:moveTo>
                  <a:lnTo>
                    <a:pt x="509465" y="0"/>
                  </a:lnTo>
                  <a:lnTo>
                    <a:pt x="509465" y="163639"/>
                  </a:lnTo>
                  <a:lnTo>
                    <a:pt x="631576" y="163639"/>
                  </a:lnTo>
                  <a:lnTo>
                    <a:pt x="631576" y="144322"/>
                  </a:lnTo>
                  <a:lnTo>
                    <a:pt x="531119" y="144322"/>
                  </a:lnTo>
                  <a:lnTo>
                    <a:pt x="531119" y="88620"/>
                  </a:lnTo>
                  <a:lnTo>
                    <a:pt x="621644" y="88620"/>
                  </a:lnTo>
                  <a:lnTo>
                    <a:pt x="621644" y="69430"/>
                  </a:lnTo>
                  <a:lnTo>
                    <a:pt x="531119" y="69430"/>
                  </a:lnTo>
                  <a:lnTo>
                    <a:pt x="531119" y="19303"/>
                  </a:lnTo>
                  <a:lnTo>
                    <a:pt x="627778" y="19303"/>
                  </a:lnTo>
                  <a:lnTo>
                    <a:pt x="627778" y="0"/>
                  </a:lnTo>
                  <a:close/>
                </a:path>
                <a:path w="1651635" h="163829">
                  <a:moveTo>
                    <a:pt x="480319" y="0"/>
                  </a:moveTo>
                  <a:lnTo>
                    <a:pt x="369917" y="0"/>
                  </a:lnTo>
                  <a:lnTo>
                    <a:pt x="369917" y="163639"/>
                  </a:lnTo>
                  <a:lnTo>
                    <a:pt x="391584" y="163639"/>
                  </a:lnTo>
                  <a:lnTo>
                    <a:pt x="391584" y="89293"/>
                  </a:lnTo>
                  <a:lnTo>
                    <a:pt x="468368" y="89293"/>
                  </a:lnTo>
                  <a:lnTo>
                    <a:pt x="468368" y="69989"/>
                  </a:lnTo>
                  <a:lnTo>
                    <a:pt x="391584" y="69989"/>
                  </a:lnTo>
                  <a:lnTo>
                    <a:pt x="391584" y="19303"/>
                  </a:lnTo>
                  <a:lnTo>
                    <a:pt x="480319" y="19303"/>
                  </a:lnTo>
                  <a:lnTo>
                    <a:pt x="480319" y="0"/>
                  </a:lnTo>
                  <a:close/>
                </a:path>
                <a:path w="1651635" h="163829">
                  <a:moveTo>
                    <a:pt x="340111" y="0"/>
                  </a:moveTo>
                  <a:lnTo>
                    <a:pt x="229709" y="0"/>
                  </a:lnTo>
                  <a:lnTo>
                    <a:pt x="229709" y="163639"/>
                  </a:lnTo>
                  <a:lnTo>
                    <a:pt x="251376" y="163639"/>
                  </a:lnTo>
                  <a:lnTo>
                    <a:pt x="251376" y="89293"/>
                  </a:lnTo>
                  <a:lnTo>
                    <a:pt x="328160" y="89293"/>
                  </a:lnTo>
                  <a:lnTo>
                    <a:pt x="328160" y="69989"/>
                  </a:lnTo>
                  <a:lnTo>
                    <a:pt x="251376" y="69989"/>
                  </a:lnTo>
                  <a:lnTo>
                    <a:pt x="251376" y="19303"/>
                  </a:lnTo>
                  <a:lnTo>
                    <a:pt x="340111" y="19303"/>
                  </a:lnTo>
                  <a:lnTo>
                    <a:pt x="340111" y="0"/>
                  </a:lnTo>
                  <a:close/>
                </a:path>
                <a:path w="1651635" h="163829">
                  <a:moveTo>
                    <a:pt x="189933" y="0"/>
                  </a:moveTo>
                  <a:lnTo>
                    <a:pt x="168280" y="0"/>
                  </a:lnTo>
                  <a:lnTo>
                    <a:pt x="168280" y="163639"/>
                  </a:lnTo>
                  <a:lnTo>
                    <a:pt x="189933" y="163639"/>
                  </a:lnTo>
                  <a:lnTo>
                    <a:pt x="18993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09075" y="6217488"/>
              <a:ext cx="1651635" cy="163830"/>
            </a:xfrm>
            <a:custGeom>
              <a:avLst/>
              <a:gdLst/>
              <a:ahLst/>
              <a:cxnLst/>
              <a:rect l="l" t="t" r="r" b="b"/>
              <a:pathLst>
                <a:path w="1651635" h="163829">
                  <a:moveTo>
                    <a:pt x="21658" y="19303"/>
                  </a:moveTo>
                  <a:lnTo>
                    <a:pt x="21658" y="144322"/>
                  </a:lnTo>
                  <a:lnTo>
                    <a:pt x="56596" y="144322"/>
                  </a:lnTo>
                  <a:lnTo>
                    <a:pt x="96664" y="132829"/>
                  </a:lnTo>
                  <a:lnTo>
                    <a:pt x="101795" y="127698"/>
                  </a:lnTo>
                  <a:lnTo>
                    <a:pt x="112689" y="89509"/>
                  </a:lnTo>
                  <a:lnTo>
                    <a:pt x="112958" y="80594"/>
                  </a:lnTo>
                  <a:lnTo>
                    <a:pt x="112432" y="68497"/>
                  </a:lnTo>
                  <a:lnTo>
                    <a:pt x="95201" y="29619"/>
                  </a:lnTo>
                  <a:lnTo>
                    <a:pt x="56037" y="19303"/>
                  </a:lnTo>
                  <a:lnTo>
                    <a:pt x="21658" y="19303"/>
                  </a:lnTo>
                  <a:close/>
                </a:path>
                <a:path w="1651635" h="163829">
                  <a:moveTo>
                    <a:pt x="683404" y="18084"/>
                  </a:moveTo>
                  <a:lnTo>
                    <a:pt x="683404" y="72212"/>
                  </a:lnTo>
                  <a:lnTo>
                    <a:pt x="729950" y="72212"/>
                  </a:lnTo>
                  <a:lnTo>
                    <a:pt x="739843" y="72212"/>
                  </a:lnTo>
                  <a:lnTo>
                    <a:pt x="747590" y="71196"/>
                  </a:lnTo>
                  <a:lnTo>
                    <a:pt x="753165" y="69151"/>
                  </a:lnTo>
                  <a:lnTo>
                    <a:pt x="758753" y="67106"/>
                  </a:lnTo>
                  <a:lnTo>
                    <a:pt x="762995" y="63830"/>
                  </a:lnTo>
                  <a:lnTo>
                    <a:pt x="765891" y="59321"/>
                  </a:lnTo>
                  <a:lnTo>
                    <a:pt x="768799" y="54825"/>
                  </a:lnTo>
                  <a:lnTo>
                    <a:pt x="770247" y="49923"/>
                  </a:lnTo>
                  <a:lnTo>
                    <a:pt x="770247" y="44640"/>
                  </a:lnTo>
                  <a:lnTo>
                    <a:pt x="770247" y="36906"/>
                  </a:lnTo>
                  <a:lnTo>
                    <a:pt x="735195" y="18084"/>
                  </a:lnTo>
                  <a:lnTo>
                    <a:pt x="683404" y="18084"/>
                  </a:lnTo>
                  <a:close/>
                </a:path>
                <a:path w="1651635" h="163829">
                  <a:moveTo>
                    <a:pt x="1404764" y="17183"/>
                  </a:moveTo>
                  <a:lnTo>
                    <a:pt x="1377967" y="96443"/>
                  </a:lnTo>
                  <a:lnTo>
                    <a:pt x="1433466" y="96443"/>
                  </a:lnTo>
                  <a:lnTo>
                    <a:pt x="1416321" y="51117"/>
                  </a:lnTo>
                  <a:lnTo>
                    <a:pt x="1412676" y="41253"/>
                  </a:lnTo>
                  <a:lnTo>
                    <a:pt x="1409543" y="32311"/>
                  </a:lnTo>
                  <a:lnTo>
                    <a:pt x="1406909" y="24289"/>
                  </a:lnTo>
                  <a:lnTo>
                    <a:pt x="1404764" y="17183"/>
                  </a:lnTo>
                  <a:close/>
                </a:path>
                <a:path w="1651635" h="163829">
                  <a:moveTo>
                    <a:pt x="1629808" y="0"/>
                  </a:moveTo>
                  <a:lnTo>
                    <a:pt x="1651398" y="0"/>
                  </a:lnTo>
                  <a:lnTo>
                    <a:pt x="1651398" y="163639"/>
                  </a:lnTo>
                  <a:lnTo>
                    <a:pt x="1629808" y="163639"/>
                  </a:lnTo>
                  <a:lnTo>
                    <a:pt x="1629808" y="0"/>
                  </a:lnTo>
                  <a:close/>
                </a:path>
                <a:path w="1651635" h="163829">
                  <a:moveTo>
                    <a:pt x="1472074" y="0"/>
                  </a:moveTo>
                  <a:lnTo>
                    <a:pt x="1601741" y="0"/>
                  </a:lnTo>
                  <a:lnTo>
                    <a:pt x="1601741" y="19303"/>
                  </a:lnTo>
                  <a:lnTo>
                    <a:pt x="1547639" y="19303"/>
                  </a:lnTo>
                  <a:lnTo>
                    <a:pt x="1547639" y="163639"/>
                  </a:lnTo>
                  <a:lnTo>
                    <a:pt x="1526049" y="163639"/>
                  </a:lnTo>
                  <a:lnTo>
                    <a:pt x="1526049" y="19303"/>
                  </a:lnTo>
                  <a:lnTo>
                    <a:pt x="1472074" y="19303"/>
                  </a:lnTo>
                  <a:lnTo>
                    <a:pt x="1472074" y="0"/>
                  </a:lnTo>
                  <a:close/>
                </a:path>
                <a:path w="1651635" h="163829">
                  <a:moveTo>
                    <a:pt x="1393588" y="0"/>
                  </a:moveTo>
                  <a:lnTo>
                    <a:pt x="1416956" y="0"/>
                  </a:lnTo>
                  <a:lnTo>
                    <a:pt x="1483885" y="163639"/>
                  </a:lnTo>
                  <a:lnTo>
                    <a:pt x="1459247" y="163639"/>
                  </a:lnTo>
                  <a:lnTo>
                    <a:pt x="1440197" y="114071"/>
                  </a:lnTo>
                  <a:lnTo>
                    <a:pt x="1371744" y="114071"/>
                  </a:lnTo>
                  <a:lnTo>
                    <a:pt x="1353710" y="163639"/>
                  </a:lnTo>
                  <a:lnTo>
                    <a:pt x="1330723" y="163639"/>
                  </a:lnTo>
                  <a:lnTo>
                    <a:pt x="1393588" y="0"/>
                  </a:lnTo>
                  <a:close/>
                </a:path>
                <a:path w="1651635" h="163829">
                  <a:moveTo>
                    <a:pt x="1288432" y="0"/>
                  </a:moveTo>
                  <a:lnTo>
                    <a:pt x="1310022" y="0"/>
                  </a:lnTo>
                  <a:lnTo>
                    <a:pt x="1310022" y="163639"/>
                  </a:lnTo>
                  <a:lnTo>
                    <a:pt x="1288432" y="163639"/>
                  </a:lnTo>
                  <a:lnTo>
                    <a:pt x="1288432" y="0"/>
                  </a:lnTo>
                  <a:close/>
                </a:path>
                <a:path w="1651635" h="163829">
                  <a:moveTo>
                    <a:pt x="1130724" y="0"/>
                  </a:moveTo>
                  <a:lnTo>
                    <a:pt x="1260365" y="0"/>
                  </a:lnTo>
                  <a:lnTo>
                    <a:pt x="1260365" y="19303"/>
                  </a:lnTo>
                  <a:lnTo>
                    <a:pt x="1206263" y="19303"/>
                  </a:lnTo>
                  <a:lnTo>
                    <a:pt x="1206263" y="163639"/>
                  </a:lnTo>
                  <a:lnTo>
                    <a:pt x="1184673" y="163639"/>
                  </a:lnTo>
                  <a:lnTo>
                    <a:pt x="1184673" y="19303"/>
                  </a:lnTo>
                  <a:lnTo>
                    <a:pt x="1130724" y="19303"/>
                  </a:lnTo>
                  <a:lnTo>
                    <a:pt x="1130724" y="0"/>
                  </a:lnTo>
                  <a:close/>
                </a:path>
                <a:path w="1651635" h="163829">
                  <a:moveTo>
                    <a:pt x="978184" y="0"/>
                  </a:moveTo>
                  <a:lnTo>
                    <a:pt x="1000396" y="0"/>
                  </a:lnTo>
                  <a:lnTo>
                    <a:pt x="1086350" y="128473"/>
                  </a:lnTo>
                  <a:lnTo>
                    <a:pt x="1086350" y="0"/>
                  </a:lnTo>
                  <a:lnTo>
                    <a:pt x="1107102" y="0"/>
                  </a:lnTo>
                  <a:lnTo>
                    <a:pt x="1107102" y="163639"/>
                  </a:lnTo>
                  <a:lnTo>
                    <a:pt x="1084889" y="163639"/>
                  </a:lnTo>
                  <a:lnTo>
                    <a:pt x="998948" y="35051"/>
                  </a:lnTo>
                  <a:lnTo>
                    <a:pt x="998948" y="163639"/>
                  </a:lnTo>
                  <a:lnTo>
                    <a:pt x="978184" y="163639"/>
                  </a:lnTo>
                  <a:lnTo>
                    <a:pt x="978184" y="0"/>
                  </a:lnTo>
                  <a:close/>
                </a:path>
                <a:path w="1651635" h="163829">
                  <a:moveTo>
                    <a:pt x="826457" y="0"/>
                  </a:moveTo>
                  <a:lnTo>
                    <a:pt x="944770" y="0"/>
                  </a:lnTo>
                  <a:lnTo>
                    <a:pt x="944770" y="19303"/>
                  </a:lnTo>
                  <a:lnTo>
                    <a:pt x="848111" y="19303"/>
                  </a:lnTo>
                  <a:lnTo>
                    <a:pt x="848111" y="69430"/>
                  </a:lnTo>
                  <a:lnTo>
                    <a:pt x="938636" y="69430"/>
                  </a:lnTo>
                  <a:lnTo>
                    <a:pt x="938636" y="88620"/>
                  </a:lnTo>
                  <a:lnTo>
                    <a:pt x="848111" y="88620"/>
                  </a:lnTo>
                  <a:lnTo>
                    <a:pt x="848111" y="144322"/>
                  </a:lnTo>
                  <a:lnTo>
                    <a:pt x="948568" y="144322"/>
                  </a:lnTo>
                  <a:lnTo>
                    <a:pt x="948568" y="163639"/>
                  </a:lnTo>
                  <a:lnTo>
                    <a:pt x="826457" y="163639"/>
                  </a:lnTo>
                  <a:lnTo>
                    <a:pt x="826457" y="0"/>
                  </a:lnTo>
                  <a:close/>
                </a:path>
                <a:path w="1651635" h="163829">
                  <a:moveTo>
                    <a:pt x="661751" y="0"/>
                  </a:moveTo>
                  <a:lnTo>
                    <a:pt x="734306" y="0"/>
                  </a:lnTo>
                  <a:lnTo>
                    <a:pt x="744586" y="276"/>
                  </a:lnTo>
                  <a:lnTo>
                    <a:pt x="781220" y="12534"/>
                  </a:lnTo>
                  <a:lnTo>
                    <a:pt x="792573" y="44640"/>
                  </a:lnTo>
                  <a:lnTo>
                    <a:pt x="791869" y="53010"/>
                  </a:lnTo>
                  <a:lnTo>
                    <a:pt x="766951" y="83767"/>
                  </a:lnTo>
                  <a:lnTo>
                    <a:pt x="746472" y="89179"/>
                  </a:lnTo>
                  <a:lnTo>
                    <a:pt x="752200" y="91935"/>
                  </a:lnTo>
                  <a:lnTo>
                    <a:pt x="805959" y="163639"/>
                  </a:lnTo>
                  <a:lnTo>
                    <a:pt x="778730" y="163639"/>
                  </a:lnTo>
                  <a:lnTo>
                    <a:pt x="757077" y="129590"/>
                  </a:lnTo>
                  <a:lnTo>
                    <a:pt x="752543" y="122653"/>
                  </a:lnTo>
                  <a:lnTo>
                    <a:pt x="727219" y="94018"/>
                  </a:lnTo>
                  <a:lnTo>
                    <a:pt x="714100" y="90970"/>
                  </a:lnTo>
                  <a:lnTo>
                    <a:pt x="708525" y="90970"/>
                  </a:lnTo>
                  <a:lnTo>
                    <a:pt x="683404" y="90970"/>
                  </a:lnTo>
                  <a:lnTo>
                    <a:pt x="683404" y="163639"/>
                  </a:lnTo>
                  <a:lnTo>
                    <a:pt x="661751" y="163639"/>
                  </a:lnTo>
                  <a:lnTo>
                    <a:pt x="661751" y="0"/>
                  </a:lnTo>
                  <a:close/>
                </a:path>
                <a:path w="1651635" h="163829">
                  <a:moveTo>
                    <a:pt x="509465" y="0"/>
                  </a:moveTo>
                  <a:lnTo>
                    <a:pt x="627778" y="0"/>
                  </a:lnTo>
                  <a:lnTo>
                    <a:pt x="627778" y="19303"/>
                  </a:lnTo>
                  <a:lnTo>
                    <a:pt x="531119" y="19303"/>
                  </a:lnTo>
                  <a:lnTo>
                    <a:pt x="531119" y="69430"/>
                  </a:lnTo>
                  <a:lnTo>
                    <a:pt x="621644" y="69430"/>
                  </a:lnTo>
                  <a:lnTo>
                    <a:pt x="621644" y="88620"/>
                  </a:lnTo>
                  <a:lnTo>
                    <a:pt x="531119" y="88620"/>
                  </a:lnTo>
                  <a:lnTo>
                    <a:pt x="531119" y="144322"/>
                  </a:lnTo>
                  <a:lnTo>
                    <a:pt x="631576" y="144322"/>
                  </a:lnTo>
                  <a:lnTo>
                    <a:pt x="631576" y="163639"/>
                  </a:lnTo>
                  <a:lnTo>
                    <a:pt x="509465" y="163639"/>
                  </a:lnTo>
                  <a:lnTo>
                    <a:pt x="509465" y="0"/>
                  </a:lnTo>
                  <a:close/>
                </a:path>
                <a:path w="1651635" h="163829">
                  <a:moveTo>
                    <a:pt x="369917" y="0"/>
                  </a:moveTo>
                  <a:lnTo>
                    <a:pt x="480319" y="0"/>
                  </a:lnTo>
                  <a:lnTo>
                    <a:pt x="480319" y="19303"/>
                  </a:lnTo>
                  <a:lnTo>
                    <a:pt x="391584" y="19303"/>
                  </a:lnTo>
                  <a:lnTo>
                    <a:pt x="391584" y="69989"/>
                  </a:lnTo>
                  <a:lnTo>
                    <a:pt x="468368" y="69989"/>
                  </a:lnTo>
                  <a:lnTo>
                    <a:pt x="468368" y="89293"/>
                  </a:lnTo>
                  <a:lnTo>
                    <a:pt x="391584" y="89293"/>
                  </a:lnTo>
                  <a:lnTo>
                    <a:pt x="391584" y="163639"/>
                  </a:lnTo>
                  <a:lnTo>
                    <a:pt x="369917" y="163639"/>
                  </a:lnTo>
                  <a:lnTo>
                    <a:pt x="369917" y="0"/>
                  </a:lnTo>
                  <a:close/>
                </a:path>
                <a:path w="1651635" h="163829">
                  <a:moveTo>
                    <a:pt x="229709" y="0"/>
                  </a:moveTo>
                  <a:lnTo>
                    <a:pt x="340111" y="0"/>
                  </a:lnTo>
                  <a:lnTo>
                    <a:pt x="340111" y="19303"/>
                  </a:lnTo>
                  <a:lnTo>
                    <a:pt x="251376" y="19303"/>
                  </a:lnTo>
                  <a:lnTo>
                    <a:pt x="251376" y="69989"/>
                  </a:lnTo>
                  <a:lnTo>
                    <a:pt x="328160" y="69989"/>
                  </a:lnTo>
                  <a:lnTo>
                    <a:pt x="328160" y="89293"/>
                  </a:lnTo>
                  <a:lnTo>
                    <a:pt x="251376" y="89293"/>
                  </a:lnTo>
                  <a:lnTo>
                    <a:pt x="251376" y="163639"/>
                  </a:lnTo>
                  <a:lnTo>
                    <a:pt x="229709" y="163639"/>
                  </a:lnTo>
                  <a:lnTo>
                    <a:pt x="229709" y="0"/>
                  </a:lnTo>
                  <a:close/>
                </a:path>
                <a:path w="1651635" h="163829">
                  <a:moveTo>
                    <a:pt x="168280" y="0"/>
                  </a:moveTo>
                  <a:lnTo>
                    <a:pt x="189933" y="0"/>
                  </a:lnTo>
                  <a:lnTo>
                    <a:pt x="189933" y="163639"/>
                  </a:lnTo>
                  <a:lnTo>
                    <a:pt x="168280" y="163639"/>
                  </a:lnTo>
                  <a:lnTo>
                    <a:pt x="168280" y="0"/>
                  </a:lnTo>
                  <a:close/>
                </a:path>
                <a:path w="1651635" h="163829">
                  <a:moveTo>
                    <a:pt x="0" y="0"/>
                  </a:moveTo>
                  <a:lnTo>
                    <a:pt x="56367" y="0"/>
                  </a:lnTo>
                  <a:lnTo>
                    <a:pt x="65347" y="145"/>
                  </a:lnTo>
                  <a:lnTo>
                    <a:pt x="104275" y="10146"/>
                  </a:lnTo>
                  <a:lnTo>
                    <a:pt x="128871" y="42024"/>
                  </a:lnTo>
                  <a:lnTo>
                    <a:pt x="135285" y="80924"/>
                  </a:lnTo>
                  <a:lnTo>
                    <a:pt x="135013" y="89977"/>
                  </a:lnTo>
                  <a:lnTo>
                    <a:pt x="125966" y="127119"/>
                  </a:lnTo>
                  <a:lnTo>
                    <a:pt x="104868" y="152641"/>
                  </a:lnTo>
                  <a:lnTo>
                    <a:pt x="99471" y="156248"/>
                  </a:lnTo>
                  <a:lnTo>
                    <a:pt x="59047" y="163639"/>
                  </a:lnTo>
                  <a:lnTo>
                    <a:pt x="0" y="16363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127"/>
          <p:cNvGrpSpPr/>
          <p:nvPr/>
        </p:nvGrpSpPr>
        <p:grpSpPr>
          <a:xfrm>
            <a:off x="97917" y="6484327"/>
            <a:ext cx="323215" cy="179070"/>
            <a:chOff x="97917" y="6484327"/>
            <a:chExt cx="323215" cy="179070"/>
          </a:xfrm>
        </p:grpSpPr>
        <p:sp>
          <p:nvSpPr>
            <p:cNvPr id="128" name="object 128"/>
            <p:cNvSpPr/>
            <p:nvPr/>
          </p:nvSpPr>
          <p:spPr>
            <a:xfrm>
              <a:off x="102507" y="6488899"/>
              <a:ext cx="313690" cy="169545"/>
            </a:xfrm>
            <a:custGeom>
              <a:avLst/>
              <a:gdLst/>
              <a:ahLst/>
              <a:cxnLst/>
              <a:rect l="l" t="t" r="r" b="b"/>
              <a:pathLst>
                <a:path w="313690" h="169545">
                  <a:moveTo>
                    <a:pt x="78340" y="0"/>
                  </a:moveTo>
                  <a:lnTo>
                    <a:pt x="33593" y="12965"/>
                  </a:lnTo>
                  <a:lnTo>
                    <a:pt x="5450" y="50522"/>
                  </a:lnTo>
                  <a:lnTo>
                    <a:pt x="0" y="87185"/>
                  </a:lnTo>
                  <a:lnTo>
                    <a:pt x="567" y="97475"/>
                  </a:lnTo>
                  <a:lnTo>
                    <a:pt x="14596" y="136845"/>
                  </a:lnTo>
                  <a:lnTo>
                    <a:pt x="46328" y="163049"/>
                  </a:lnTo>
                  <a:lnTo>
                    <a:pt x="78225" y="169329"/>
                  </a:lnTo>
                  <a:lnTo>
                    <a:pt x="88703" y="168698"/>
                  </a:lnTo>
                  <a:lnTo>
                    <a:pt x="126650" y="153586"/>
                  </a:lnTo>
                  <a:lnTo>
                    <a:pt x="129763" y="150799"/>
                  </a:lnTo>
                  <a:lnTo>
                    <a:pt x="78111" y="150799"/>
                  </a:lnTo>
                  <a:lnTo>
                    <a:pt x="66584" y="149725"/>
                  </a:lnTo>
                  <a:lnTo>
                    <a:pt x="31249" y="124483"/>
                  </a:lnTo>
                  <a:lnTo>
                    <a:pt x="22305" y="87185"/>
                  </a:lnTo>
                  <a:lnTo>
                    <a:pt x="23341" y="70030"/>
                  </a:lnTo>
                  <a:lnTo>
                    <a:pt x="38881" y="34442"/>
                  </a:lnTo>
                  <a:lnTo>
                    <a:pt x="78454" y="18643"/>
                  </a:lnTo>
                  <a:lnTo>
                    <a:pt x="129739" y="18643"/>
                  </a:lnTo>
                  <a:lnTo>
                    <a:pt x="127751" y="16778"/>
                  </a:lnTo>
                  <a:lnTo>
                    <a:pt x="119196" y="10833"/>
                  </a:lnTo>
                  <a:lnTo>
                    <a:pt x="109819" y="6091"/>
                  </a:lnTo>
                  <a:lnTo>
                    <a:pt x="99882" y="2706"/>
                  </a:lnTo>
                  <a:lnTo>
                    <a:pt x="89388" y="676"/>
                  </a:lnTo>
                  <a:lnTo>
                    <a:pt x="78340" y="0"/>
                  </a:lnTo>
                  <a:close/>
                </a:path>
                <a:path w="313690" h="169545">
                  <a:moveTo>
                    <a:pt x="129739" y="18643"/>
                  </a:moveTo>
                  <a:lnTo>
                    <a:pt x="78454" y="18643"/>
                  </a:lnTo>
                  <a:lnTo>
                    <a:pt x="86343" y="19155"/>
                  </a:lnTo>
                  <a:lnTo>
                    <a:pt x="93837" y="20693"/>
                  </a:lnTo>
                  <a:lnTo>
                    <a:pt x="127400" y="49949"/>
                  </a:lnTo>
                  <a:lnTo>
                    <a:pt x="134136" y="84950"/>
                  </a:lnTo>
                  <a:lnTo>
                    <a:pt x="133157" y="99728"/>
                  </a:lnTo>
                  <a:lnTo>
                    <a:pt x="109920" y="141134"/>
                  </a:lnTo>
                  <a:lnTo>
                    <a:pt x="78111" y="150799"/>
                  </a:lnTo>
                  <a:lnTo>
                    <a:pt x="129763" y="150799"/>
                  </a:lnTo>
                  <a:lnTo>
                    <a:pt x="153962" y="108524"/>
                  </a:lnTo>
                  <a:lnTo>
                    <a:pt x="156464" y="84835"/>
                  </a:lnTo>
                  <a:lnTo>
                    <a:pt x="155874" y="72996"/>
                  </a:lnTo>
                  <a:lnTo>
                    <a:pt x="141620" y="31875"/>
                  </a:lnTo>
                  <a:lnTo>
                    <a:pt x="135226" y="23793"/>
                  </a:lnTo>
                  <a:lnTo>
                    <a:pt x="129739" y="18643"/>
                  </a:lnTo>
                  <a:close/>
                </a:path>
                <a:path w="313690" h="169545">
                  <a:moveTo>
                    <a:pt x="206864" y="2908"/>
                  </a:moveTo>
                  <a:lnTo>
                    <a:pt x="184651" y="2908"/>
                  </a:lnTo>
                  <a:lnTo>
                    <a:pt x="184651" y="166547"/>
                  </a:lnTo>
                  <a:lnTo>
                    <a:pt x="205416" y="166547"/>
                  </a:lnTo>
                  <a:lnTo>
                    <a:pt x="205416" y="37960"/>
                  </a:lnTo>
                  <a:lnTo>
                    <a:pt x="230315" y="37960"/>
                  </a:lnTo>
                  <a:lnTo>
                    <a:pt x="206864" y="2908"/>
                  </a:lnTo>
                  <a:close/>
                </a:path>
                <a:path w="313690" h="169545">
                  <a:moveTo>
                    <a:pt x="230315" y="37960"/>
                  </a:moveTo>
                  <a:lnTo>
                    <a:pt x="205416" y="37960"/>
                  </a:lnTo>
                  <a:lnTo>
                    <a:pt x="291357" y="166547"/>
                  </a:lnTo>
                  <a:lnTo>
                    <a:pt x="313569" y="166547"/>
                  </a:lnTo>
                  <a:lnTo>
                    <a:pt x="313569" y="131381"/>
                  </a:lnTo>
                  <a:lnTo>
                    <a:pt x="292817" y="131381"/>
                  </a:lnTo>
                  <a:lnTo>
                    <a:pt x="230315" y="37960"/>
                  </a:lnTo>
                  <a:close/>
                </a:path>
                <a:path w="313690" h="169545">
                  <a:moveTo>
                    <a:pt x="313569" y="2908"/>
                  </a:moveTo>
                  <a:lnTo>
                    <a:pt x="292817" y="2908"/>
                  </a:lnTo>
                  <a:lnTo>
                    <a:pt x="292817" y="131381"/>
                  </a:lnTo>
                  <a:lnTo>
                    <a:pt x="313569" y="131381"/>
                  </a:lnTo>
                  <a:lnTo>
                    <a:pt x="313569" y="29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7917" y="6484327"/>
              <a:ext cx="322732" cy="178473"/>
            </a:xfrm>
            <a:prstGeom prst="rect">
              <a:avLst/>
            </a:prstGeom>
          </p:spPr>
        </p:pic>
      </p:grpSp>
      <p:grpSp>
        <p:nvGrpSpPr>
          <p:cNvPr id="130" name="object 130"/>
          <p:cNvGrpSpPr/>
          <p:nvPr/>
        </p:nvGrpSpPr>
        <p:grpSpPr>
          <a:xfrm>
            <a:off x="511746" y="6484327"/>
            <a:ext cx="937260" cy="179070"/>
            <a:chOff x="511746" y="6484327"/>
            <a:chExt cx="937260" cy="179070"/>
          </a:xfrm>
        </p:grpSpPr>
        <p:pic>
          <p:nvPicPr>
            <p:cNvPr id="131" name="object 13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11746" y="6484327"/>
              <a:ext cx="875093" cy="178473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421257" y="6536905"/>
              <a:ext cx="22860" cy="118745"/>
            </a:xfrm>
            <a:custGeom>
              <a:avLst/>
              <a:gdLst/>
              <a:ahLst/>
              <a:cxnLst/>
              <a:rect l="l" t="t" r="r" b="b"/>
              <a:pathLst>
                <a:path w="22859" h="118745">
                  <a:moveTo>
                    <a:pt x="22860" y="95656"/>
                  </a:moveTo>
                  <a:lnTo>
                    <a:pt x="0" y="95656"/>
                  </a:lnTo>
                  <a:lnTo>
                    <a:pt x="0" y="118541"/>
                  </a:lnTo>
                  <a:lnTo>
                    <a:pt x="22860" y="118541"/>
                  </a:lnTo>
                  <a:lnTo>
                    <a:pt x="22860" y="95656"/>
                  </a:lnTo>
                  <a:close/>
                </a:path>
                <a:path w="22859" h="118745">
                  <a:moveTo>
                    <a:pt x="22860" y="0"/>
                  </a:moveTo>
                  <a:lnTo>
                    <a:pt x="0" y="0"/>
                  </a:lnTo>
                  <a:lnTo>
                    <a:pt x="0" y="22872"/>
                  </a:lnTo>
                  <a:lnTo>
                    <a:pt x="22860" y="22872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421256" y="6536905"/>
              <a:ext cx="22860" cy="118745"/>
            </a:xfrm>
            <a:custGeom>
              <a:avLst/>
              <a:gdLst/>
              <a:ahLst/>
              <a:cxnLst/>
              <a:rect l="l" t="t" r="r" b="b"/>
              <a:pathLst>
                <a:path w="22859" h="118745">
                  <a:moveTo>
                    <a:pt x="0" y="95656"/>
                  </a:moveTo>
                  <a:lnTo>
                    <a:pt x="22859" y="95656"/>
                  </a:lnTo>
                  <a:lnTo>
                    <a:pt x="22859" y="118541"/>
                  </a:lnTo>
                  <a:lnTo>
                    <a:pt x="0" y="118541"/>
                  </a:lnTo>
                  <a:lnTo>
                    <a:pt x="0" y="95656"/>
                  </a:lnTo>
                  <a:close/>
                </a:path>
                <a:path w="22859" h="118745">
                  <a:moveTo>
                    <a:pt x="0" y="0"/>
                  </a:moveTo>
                  <a:lnTo>
                    <a:pt x="22859" y="0"/>
                  </a:lnTo>
                  <a:lnTo>
                    <a:pt x="22859" y="22872"/>
                  </a:lnTo>
                  <a:lnTo>
                    <a:pt x="0" y="2287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4" name="object 134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979295" y="5664276"/>
            <a:ext cx="1508252" cy="1043851"/>
          </a:xfrm>
          <a:prstGeom prst="rect">
            <a:avLst/>
          </a:prstGeom>
        </p:spPr>
      </p:pic>
      <p:grpSp>
        <p:nvGrpSpPr>
          <p:cNvPr id="135" name="object 135"/>
          <p:cNvGrpSpPr/>
          <p:nvPr/>
        </p:nvGrpSpPr>
        <p:grpSpPr>
          <a:xfrm>
            <a:off x="3571621" y="6353670"/>
            <a:ext cx="33655" cy="64769"/>
            <a:chOff x="3571621" y="6353670"/>
            <a:chExt cx="33655" cy="64769"/>
          </a:xfrm>
        </p:grpSpPr>
        <p:sp>
          <p:nvSpPr>
            <p:cNvPr id="136" name="object 136"/>
            <p:cNvSpPr/>
            <p:nvPr/>
          </p:nvSpPr>
          <p:spPr>
            <a:xfrm>
              <a:off x="3576193" y="6358242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24130" y="0"/>
                  </a:moveTo>
                  <a:lnTo>
                    <a:pt x="1270" y="0"/>
                  </a:lnTo>
                  <a:lnTo>
                    <a:pt x="1270" y="22885"/>
                  </a:lnTo>
                  <a:lnTo>
                    <a:pt x="12700" y="22885"/>
                  </a:lnTo>
                  <a:lnTo>
                    <a:pt x="12446" y="29654"/>
                  </a:lnTo>
                  <a:lnTo>
                    <a:pt x="11303" y="34836"/>
                  </a:lnTo>
                  <a:lnTo>
                    <a:pt x="7366" y="42062"/>
                  </a:lnTo>
                  <a:lnTo>
                    <a:pt x="4191" y="44792"/>
                  </a:lnTo>
                  <a:lnTo>
                    <a:pt x="0" y="46659"/>
                  </a:lnTo>
                  <a:lnTo>
                    <a:pt x="5587" y="55245"/>
                  </a:lnTo>
                  <a:lnTo>
                    <a:pt x="11937" y="52425"/>
                  </a:lnTo>
                  <a:lnTo>
                    <a:pt x="16764" y="48425"/>
                  </a:lnTo>
                  <a:lnTo>
                    <a:pt x="22733" y="38074"/>
                  </a:lnTo>
                  <a:lnTo>
                    <a:pt x="24130" y="31292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576193" y="6358242"/>
              <a:ext cx="24130" cy="55244"/>
            </a:xfrm>
            <a:custGeom>
              <a:avLst/>
              <a:gdLst/>
              <a:ahLst/>
              <a:cxnLst/>
              <a:rect l="l" t="t" r="r" b="b"/>
              <a:pathLst>
                <a:path w="24129" h="55245">
                  <a:moveTo>
                    <a:pt x="1270" y="0"/>
                  </a:moveTo>
                  <a:lnTo>
                    <a:pt x="24130" y="0"/>
                  </a:lnTo>
                  <a:lnTo>
                    <a:pt x="24130" y="22885"/>
                  </a:lnTo>
                  <a:lnTo>
                    <a:pt x="24130" y="31292"/>
                  </a:lnTo>
                  <a:lnTo>
                    <a:pt x="22733" y="38074"/>
                  </a:lnTo>
                  <a:lnTo>
                    <a:pt x="19685" y="43256"/>
                  </a:lnTo>
                  <a:lnTo>
                    <a:pt x="16764" y="48425"/>
                  </a:lnTo>
                  <a:lnTo>
                    <a:pt x="11937" y="52425"/>
                  </a:lnTo>
                  <a:lnTo>
                    <a:pt x="5587" y="55245"/>
                  </a:lnTo>
                  <a:lnTo>
                    <a:pt x="0" y="46659"/>
                  </a:lnTo>
                  <a:lnTo>
                    <a:pt x="4191" y="44792"/>
                  </a:lnTo>
                  <a:lnTo>
                    <a:pt x="7366" y="42062"/>
                  </a:lnTo>
                  <a:lnTo>
                    <a:pt x="9271" y="38455"/>
                  </a:lnTo>
                  <a:lnTo>
                    <a:pt x="11303" y="34836"/>
                  </a:lnTo>
                  <a:lnTo>
                    <a:pt x="12446" y="29654"/>
                  </a:lnTo>
                  <a:lnTo>
                    <a:pt x="12700" y="22885"/>
                  </a:lnTo>
                  <a:lnTo>
                    <a:pt x="1270" y="22885"/>
                  </a:lnTo>
                  <a:lnTo>
                    <a:pt x="1270" y="0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8" name="object 13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119117" y="5664276"/>
            <a:ext cx="1278763" cy="492531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601461" y="5664276"/>
            <a:ext cx="1735582" cy="175463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592571" y="5935802"/>
            <a:ext cx="1307719" cy="452577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7579868" y="5664276"/>
            <a:ext cx="772286" cy="175463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7569327" y="5935802"/>
            <a:ext cx="1367281" cy="49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ymose inflorescence - Types of Infloresce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38112"/>
            <a:ext cx="8759825" cy="6186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Different types of inflorescence architecture. Images of plant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220662"/>
            <a:ext cx="4873625" cy="3741738"/>
          </a:xfrm>
          <a:prstGeom prst="rect">
            <a:avLst/>
          </a:prstGeom>
          <a:noFill/>
        </p:spPr>
      </p:pic>
      <p:pic>
        <p:nvPicPr>
          <p:cNvPr id="133124" name="Picture 4" descr="Racemose Inflorescence - Types of Infloresc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590800"/>
            <a:ext cx="3962400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Main types of inflorescences, with examples. Racemose: A1-2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52400"/>
            <a:ext cx="4492625" cy="3227388"/>
          </a:xfrm>
          <a:prstGeom prst="rect">
            <a:avLst/>
          </a:prstGeom>
          <a:noFill/>
        </p:spPr>
      </p:pic>
      <p:pic>
        <p:nvPicPr>
          <p:cNvPr id="132100" name="Picture 4" descr="Evolution and Development of Inflorescence Architectures | Sci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429000"/>
            <a:ext cx="5029200" cy="3429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304800"/>
            <a:ext cx="7924800" cy="60380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6188151"/>
            <a:ext cx="39331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Comic Sans MS"/>
                <a:cs typeface="Comic Sans MS"/>
              </a:rPr>
              <a:t>PARTS </a:t>
            </a:r>
            <a:r>
              <a:rPr b="1" spc="-10" dirty="0">
                <a:latin typeface="Comic Sans MS"/>
                <a:cs typeface="Comic Sans MS"/>
              </a:rPr>
              <a:t>OF </a:t>
            </a:r>
            <a:r>
              <a:rPr b="1" spc="-5" dirty="0">
                <a:latin typeface="Comic Sans MS"/>
                <a:cs typeface="Comic Sans MS"/>
              </a:rPr>
              <a:t>A</a:t>
            </a:r>
            <a:r>
              <a:rPr b="1" spc="-30" dirty="0">
                <a:latin typeface="Comic Sans MS"/>
                <a:cs typeface="Comic Sans MS"/>
              </a:rPr>
              <a:t> </a:t>
            </a:r>
            <a:r>
              <a:rPr b="1" spc="-5" dirty="0">
                <a:latin typeface="Comic Sans MS"/>
                <a:cs typeface="Comic Sans MS"/>
              </a:rPr>
              <a:t>FLOWER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7598413" cy="600151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LIFE CYCLE AND REPRODUCTIVE STRUCTU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838200"/>
            <a:ext cx="8607426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The Anatomy of a Flower: The Real Story Behind Garden Blooms | The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238124"/>
            <a:ext cx="8150225" cy="6086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228600"/>
            <a:ext cx="7848600" cy="2438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2743200"/>
            <a:ext cx="8153400" cy="391515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2382012" cy="2667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0" y="203955"/>
            <a:ext cx="3276600" cy="62206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43200" y="228600"/>
            <a:ext cx="2781300" cy="2933700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" y="3200400"/>
            <a:ext cx="52197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9000" y="497840"/>
            <a:ext cx="73583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PLACENTATION IN</a:t>
            </a:r>
            <a:r>
              <a:rPr spc="-40" dirty="0"/>
              <a:t> </a:t>
            </a:r>
            <a:r>
              <a:rPr dirty="0"/>
              <a:t>PLANTS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8033384" cy="392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In flowering plants, placentation </a:t>
            </a:r>
            <a:r>
              <a:rPr sz="3200" dirty="0">
                <a:latin typeface="Arial"/>
                <a:cs typeface="Arial"/>
              </a:rPr>
              <a:t>occurs  </a:t>
            </a:r>
            <a:r>
              <a:rPr sz="3200" spc="-5" dirty="0">
                <a:latin typeface="Arial"/>
                <a:cs typeface="Arial"/>
              </a:rPr>
              <a:t>where the </a:t>
            </a:r>
            <a:r>
              <a:rPr sz="3200" dirty="0">
                <a:latin typeface="Arial"/>
                <a:cs typeface="Arial"/>
              </a:rPr>
              <a:t>ovules </a:t>
            </a:r>
            <a:r>
              <a:rPr sz="3200" spc="-5" dirty="0">
                <a:latin typeface="Arial"/>
                <a:cs typeface="Arial"/>
              </a:rPr>
              <a:t>are attached </a:t>
            </a:r>
            <a:r>
              <a:rPr sz="3200" dirty="0">
                <a:latin typeface="Arial"/>
                <a:cs typeface="Arial"/>
              </a:rPr>
              <a:t>inside </a:t>
            </a:r>
            <a:r>
              <a:rPr sz="3200" spc="-5" dirty="0">
                <a:latin typeface="Arial"/>
                <a:cs typeface="Arial"/>
              </a:rPr>
              <a:t>the  ovary. </a:t>
            </a:r>
            <a:r>
              <a:rPr sz="3200" dirty="0">
                <a:latin typeface="Arial"/>
                <a:cs typeface="Arial"/>
              </a:rPr>
              <a:t>The ovules inside a </a:t>
            </a:r>
            <a:r>
              <a:rPr sz="3200" spc="-5" dirty="0">
                <a:latin typeface="Arial"/>
                <a:cs typeface="Arial"/>
              </a:rPr>
              <a:t>flower's ovary  (which later </a:t>
            </a:r>
            <a:r>
              <a:rPr sz="3200" spc="5" dirty="0">
                <a:latin typeface="Arial"/>
                <a:cs typeface="Arial"/>
              </a:rPr>
              <a:t>become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seeds </a:t>
            </a:r>
            <a:r>
              <a:rPr sz="3200" spc="-5" dirty="0">
                <a:latin typeface="Arial"/>
                <a:cs typeface="Arial"/>
              </a:rPr>
              <a:t>inside </a:t>
            </a:r>
            <a:r>
              <a:rPr sz="3200" dirty="0">
                <a:latin typeface="Arial"/>
                <a:cs typeface="Arial"/>
              </a:rPr>
              <a:t>a  </a:t>
            </a:r>
            <a:r>
              <a:rPr sz="3200" spc="-5" dirty="0">
                <a:latin typeface="Arial"/>
                <a:cs typeface="Arial"/>
              </a:rPr>
              <a:t>fruit) </a:t>
            </a:r>
            <a:r>
              <a:rPr sz="3200" dirty="0">
                <a:latin typeface="Arial"/>
                <a:cs typeface="Arial"/>
              </a:rPr>
              <a:t>are </a:t>
            </a:r>
            <a:r>
              <a:rPr sz="3200" spc="-5" dirty="0">
                <a:latin typeface="Arial"/>
                <a:cs typeface="Arial"/>
              </a:rPr>
              <a:t>attached </a:t>
            </a:r>
            <a:r>
              <a:rPr sz="3200" spc="-5">
                <a:latin typeface="Arial"/>
                <a:cs typeface="Arial"/>
              </a:rPr>
              <a:t>via </a:t>
            </a:r>
            <a:r>
              <a:rPr sz="3200" spc="-5" smtClean="0">
                <a:latin typeface="Arial"/>
                <a:cs typeface="Arial"/>
              </a:rPr>
              <a:t>funicul,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plant  </a:t>
            </a:r>
            <a:r>
              <a:rPr sz="3200" spc="-5" dirty="0">
                <a:latin typeface="Arial"/>
                <a:cs typeface="Arial"/>
              </a:rPr>
              <a:t>equivalent of </a:t>
            </a:r>
            <a:r>
              <a:rPr sz="3200" dirty="0">
                <a:latin typeface="Arial"/>
                <a:cs typeface="Arial"/>
              </a:rPr>
              <a:t>an umbilical cord.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part of  </a:t>
            </a:r>
            <a:r>
              <a:rPr sz="3200" spc="-5" dirty="0">
                <a:latin typeface="Arial"/>
                <a:cs typeface="Arial"/>
              </a:rPr>
              <a:t>the ovary where the funiculus attaches is  </a:t>
            </a:r>
            <a:r>
              <a:rPr sz="3200" dirty="0">
                <a:latin typeface="Arial"/>
                <a:cs typeface="Arial"/>
              </a:rPr>
              <a:t>referred </a:t>
            </a:r>
            <a:r>
              <a:rPr sz="3200" spc="-5" dirty="0">
                <a:latin typeface="Arial"/>
                <a:cs typeface="Arial"/>
              </a:rPr>
              <a:t>to </a:t>
            </a:r>
            <a:r>
              <a:rPr sz="3200" dirty="0">
                <a:latin typeface="Arial"/>
                <a:cs typeface="Arial"/>
              </a:rPr>
              <a:t>as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placenta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9544" y="0"/>
            <a:ext cx="2616835" cy="407034"/>
            <a:chOff x="2959544" y="0"/>
            <a:chExt cx="2616835" cy="407034"/>
          </a:xfrm>
        </p:grpSpPr>
        <p:sp>
          <p:nvSpPr>
            <p:cNvPr id="3" name="object 3"/>
            <p:cNvSpPr/>
            <p:nvPr/>
          </p:nvSpPr>
          <p:spPr>
            <a:xfrm>
              <a:off x="2972562" y="762"/>
              <a:ext cx="2590800" cy="381000"/>
            </a:xfrm>
            <a:custGeom>
              <a:avLst/>
              <a:gdLst/>
              <a:ahLst/>
              <a:cxnLst/>
              <a:rect l="l" t="t" r="r" b="b"/>
              <a:pathLst>
                <a:path w="2590800" h="381000">
                  <a:moveTo>
                    <a:pt x="2590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2590800" y="381000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2562" y="762"/>
              <a:ext cx="2590800" cy="381000"/>
            </a:xfrm>
            <a:custGeom>
              <a:avLst/>
              <a:gdLst/>
              <a:ahLst/>
              <a:cxnLst/>
              <a:rect l="l" t="t" r="r" b="b"/>
              <a:pathLst>
                <a:path w="2590800" h="381000">
                  <a:moveTo>
                    <a:pt x="0" y="381000"/>
                  </a:moveTo>
                  <a:lnTo>
                    <a:pt x="2590800" y="381000"/>
                  </a:lnTo>
                  <a:lnTo>
                    <a:pt x="25908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370326" y="0"/>
            <a:ext cx="179323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790" marR="5080" indent="-46672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2.(A) TYPES</a:t>
            </a:r>
            <a:r>
              <a:rPr sz="20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OF  ROOTS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0" y="381000"/>
            <a:ext cx="5181600" cy="24765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593594" y="482295"/>
            <a:ext cx="9563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Times New Roman"/>
                <a:cs typeface="Times New Roman"/>
              </a:rPr>
              <a:t>Tap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Roots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6175" y="552958"/>
            <a:ext cx="1310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Fibrous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Roots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8200" y="533400"/>
            <a:ext cx="0" cy="6324600"/>
          </a:xfrm>
          <a:custGeom>
            <a:avLst/>
            <a:gdLst/>
            <a:ahLst/>
            <a:cxnLst/>
            <a:rect l="l" t="t" r="r" b="b"/>
            <a:pathLst>
              <a:path h="6324600">
                <a:moveTo>
                  <a:pt x="0" y="0"/>
                </a:moveTo>
                <a:lnTo>
                  <a:pt x="0" y="632459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609600"/>
            <a:ext cx="1981200" cy="23362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35940" y="3074035"/>
            <a:ext cx="323659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235" indent="-90170">
              <a:lnSpc>
                <a:spcPct val="100000"/>
              </a:lnSpc>
              <a:spcBef>
                <a:spcPts val="105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Develops from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radicle</a:t>
            </a:r>
            <a:endParaRPr sz="2000">
              <a:latin typeface="Arial"/>
              <a:cs typeface="Arial"/>
            </a:endParaRPr>
          </a:p>
          <a:p>
            <a:pPr marL="102235" indent="-90170">
              <a:lnSpc>
                <a:spcPct val="100000"/>
              </a:lnSpc>
              <a:buSzPct val="95000"/>
              <a:buChar char="•"/>
              <a:tabLst>
                <a:tab pos="102870" algn="l"/>
                <a:tab pos="847725" algn="l"/>
              </a:tabLst>
            </a:pPr>
            <a:r>
              <a:rPr sz="2000" dirty="0">
                <a:latin typeface="Arial"/>
                <a:cs typeface="Arial"/>
              </a:rPr>
              <a:t>Grow	</a:t>
            </a:r>
            <a:r>
              <a:rPr sz="2000" spc="-10" dirty="0">
                <a:latin typeface="Arial"/>
                <a:cs typeface="Arial"/>
              </a:rPr>
              <a:t>Vertically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downwards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into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940" y="3988689"/>
            <a:ext cx="14979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indent="-90170">
              <a:lnSpc>
                <a:spcPct val="100000"/>
              </a:lnSpc>
              <a:spcBef>
                <a:spcPts val="100"/>
              </a:spcBef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Primary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root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5940" y="5208270"/>
            <a:ext cx="305689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060">
              <a:lnSpc>
                <a:spcPct val="100000"/>
              </a:lnSpc>
              <a:spcBef>
                <a:spcPts val="100"/>
              </a:spcBef>
              <a:buSzPct val="95000"/>
              <a:buChar char="•"/>
              <a:tabLst>
                <a:tab pos="102870" algn="l"/>
              </a:tabLst>
            </a:pPr>
            <a:r>
              <a:rPr sz="2000" spc="-5" dirty="0">
                <a:latin typeface="Arial"/>
                <a:cs typeface="Arial"/>
              </a:rPr>
              <a:t>Roots </a:t>
            </a:r>
            <a:r>
              <a:rPr sz="2000" dirty="0">
                <a:latin typeface="Arial"/>
                <a:cs typeface="Arial"/>
              </a:rPr>
              <a:t>are </a:t>
            </a:r>
            <a:r>
              <a:rPr sz="2000" spc="-5" dirty="0">
                <a:latin typeface="Arial"/>
                <a:cs typeface="Arial"/>
              </a:rPr>
              <a:t>in </a:t>
            </a:r>
            <a:r>
              <a:rPr sz="2000" dirty="0">
                <a:latin typeface="Arial"/>
                <a:cs typeface="Arial"/>
              </a:rPr>
              <a:t>”</a:t>
            </a:r>
            <a:r>
              <a:rPr sz="2000" b="1" dirty="0">
                <a:solidFill>
                  <a:srgbClr val="00AF50"/>
                </a:solidFill>
                <a:latin typeface="Arial"/>
                <a:cs typeface="Arial"/>
              </a:rPr>
              <a:t>Acropetal  Succession</a:t>
            </a:r>
            <a:r>
              <a:rPr sz="2000" dirty="0">
                <a:latin typeface="Arial"/>
                <a:cs typeface="Arial"/>
              </a:rPr>
              <a:t>” Old </a:t>
            </a:r>
            <a:r>
              <a:rPr sz="2000" spc="-5" dirty="0">
                <a:latin typeface="Arial"/>
                <a:cs typeface="Arial"/>
              </a:rPr>
              <a:t>at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base,  </a:t>
            </a:r>
            <a:r>
              <a:rPr sz="2000" dirty="0">
                <a:latin typeface="Arial"/>
                <a:cs typeface="Arial"/>
              </a:rPr>
              <a:t>young at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top</a:t>
            </a:r>
            <a:endParaRPr sz="2000">
              <a:latin typeface="Arial"/>
              <a:cs typeface="Arial"/>
            </a:endParaRPr>
          </a:p>
          <a:p>
            <a:pPr marL="102235" indent="-90170">
              <a:lnSpc>
                <a:spcPts val="2875"/>
              </a:lnSpc>
              <a:buSzPct val="95000"/>
              <a:buChar char="•"/>
              <a:tabLst>
                <a:tab pos="102870" algn="l"/>
              </a:tabLst>
            </a:pPr>
            <a:r>
              <a:rPr sz="2000" dirty="0">
                <a:latin typeface="Arial"/>
                <a:cs typeface="Arial"/>
              </a:rPr>
              <a:t>Present in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Dicot</a:t>
            </a:r>
            <a:r>
              <a:rPr sz="2400" b="1" spc="-1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plants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81200" y="3657600"/>
            <a:ext cx="609600" cy="762000"/>
          </a:xfrm>
          <a:custGeom>
            <a:avLst/>
            <a:gdLst/>
            <a:ahLst/>
            <a:cxnLst/>
            <a:rect l="l" t="t" r="r" b="b"/>
            <a:pathLst>
              <a:path w="609600" h="762000">
                <a:moveTo>
                  <a:pt x="0" y="0"/>
                </a:moveTo>
                <a:lnTo>
                  <a:pt x="69868" y="1341"/>
                </a:lnTo>
                <a:lnTo>
                  <a:pt x="134016" y="5161"/>
                </a:lnTo>
                <a:lnTo>
                  <a:pt x="190611" y="11156"/>
                </a:lnTo>
                <a:lnTo>
                  <a:pt x="237819" y="19022"/>
                </a:lnTo>
                <a:lnTo>
                  <a:pt x="296746" y="39148"/>
                </a:lnTo>
                <a:lnTo>
                  <a:pt x="304800" y="50800"/>
                </a:lnTo>
                <a:lnTo>
                  <a:pt x="304800" y="330200"/>
                </a:lnTo>
                <a:lnTo>
                  <a:pt x="312853" y="341851"/>
                </a:lnTo>
                <a:lnTo>
                  <a:pt x="371780" y="361977"/>
                </a:lnTo>
                <a:lnTo>
                  <a:pt x="418988" y="369843"/>
                </a:lnTo>
                <a:lnTo>
                  <a:pt x="475583" y="375838"/>
                </a:lnTo>
                <a:lnTo>
                  <a:pt x="539731" y="379658"/>
                </a:lnTo>
                <a:lnTo>
                  <a:pt x="609600" y="381000"/>
                </a:lnTo>
                <a:lnTo>
                  <a:pt x="539731" y="382341"/>
                </a:lnTo>
                <a:lnTo>
                  <a:pt x="475583" y="386161"/>
                </a:lnTo>
                <a:lnTo>
                  <a:pt x="418988" y="392156"/>
                </a:lnTo>
                <a:lnTo>
                  <a:pt x="371780" y="400022"/>
                </a:lnTo>
                <a:lnTo>
                  <a:pt x="312853" y="420148"/>
                </a:lnTo>
                <a:lnTo>
                  <a:pt x="304800" y="431800"/>
                </a:lnTo>
                <a:lnTo>
                  <a:pt x="304800" y="711200"/>
                </a:lnTo>
                <a:lnTo>
                  <a:pt x="296746" y="722851"/>
                </a:lnTo>
                <a:lnTo>
                  <a:pt x="237819" y="742977"/>
                </a:lnTo>
                <a:lnTo>
                  <a:pt x="190611" y="750843"/>
                </a:lnTo>
                <a:lnTo>
                  <a:pt x="134016" y="756838"/>
                </a:lnTo>
                <a:lnTo>
                  <a:pt x="69868" y="760658"/>
                </a:lnTo>
                <a:lnTo>
                  <a:pt x="0" y="7620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45994" y="3912489"/>
            <a:ext cx="6343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Gr</a:t>
            </a:r>
            <a:r>
              <a:rPr sz="2000" spc="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w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0540" y="4293489"/>
            <a:ext cx="35750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215" indent="-158750">
              <a:lnSpc>
                <a:spcPct val="100000"/>
              </a:lnSpc>
              <a:spcBef>
                <a:spcPts val="100"/>
              </a:spcBef>
              <a:buChar char="•"/>
              <a:tabLst>
                <a:tab pos="196850" algn="l"/>
              </a:tabLst>
            </a:pPr>
            <a:r>
              <a:rPr sz="2000" dirty="0">
                <a:latin typeface="Arial"/>
                <a:cs typeface="Arial"/>
              </a:rPr>
              <a:t>Secondary Roots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3000" baseline="16666" dirty="0">
                <a:latin typeface="Arial"/>
                <a:cs typeface="Arial"/>
              </a:rPr>
              <a:t>horizontally</a:t>
            </a:r>
            <a:endParaRPr sz="3000" baseline="16666">
              <a:latin typeface="Arial"/>
              <a:cs typeface="Arial"/>
            </a:endParaRPr>
          </a:p>
          <a:p>
            <a:pPr marL="127635" indent="-90170">
              <a:lnSpc>
                <a:spcPct val="100000"/>
              </a:lnSpc>
              <a:buChar char="•"/>
              <a:tabLst>
                <a:tab pos="128270" algn="l"/>
              </a:tabLst>
            </a:pPr>
            <a:r>
              <a:rPr sz="2000" spc="-30" dirty="0">
                <a:latin typeface="Arial"/>
                <a:cs typeface="Arial"/>
              </a:rPr>
              <a:t>Tertiary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Roots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56175" y="3074034"/>
            <a:ext cx="3459479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SzPct val="95833"/>
              <a:buChar char="•"/>
              <a:tabLst>
                <a:tab pos="120650" algn="l"/>
              </a:tabLst>
            </a:pPr>
            <a:r>
              <a:rPr sz="2400" spc="-5" dirty="0">
                <a:latin typeface="Arial"/>
                <a:cs typeface="Arial"/>
              </a:rPr>
              <a:t>Develops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any other  </a:t>
            </a:r>
            <a:r>
              <a:rPr sz="2400" dirty="0">
                <a:latin typeface="Arial"/>
                <a:cs typeface="Arial"/>
              </a:rPr>
              <a:t>part then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Radicle</a:t>
            </a:r>
            <a:endParaRPr sz="2400">
              <a:latin typeface="Arial"/>
              <a:cs typeface="Arial"/>
            </a:endParaRPr>
          </a:p>
          <a:p>
            <a:pPr marL="12700" marR="27686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latin typeface="Arial"/>
                <a:cs typeface="Arial"/>
              </a:rPr>
              <a:t>They </a:t>
            </a:r>
            <a:r>
              <a:rPr sz="2400" spc="-5" dirty="0">
                <a:latin typeface="Arial"/>
                <a:cs typeface="Arial"/>
              </a:rPr>
              <a:t>have equal sized  growth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roots</a:t>
            </a:r>
            <a:endParaRPr sz="2400">
              <a:latin typeface="Arial"/>
              <a:cs typeface="Arial"/>
            </a:endParaRPr>
          </a:p>
          <a:p>
            <a:pPr marL="120014" indent="-107950">
              <a:lnSpc>
                <a:spcPct val="100000"/>
              </a:lnSpc>
              <a:buSzPct val="95833"/>
              <a:buChar char="•"/>
              <a:tabLst>
                <a:tab pos="120650" algn="l"/>
              </a:tabLst>
            </a:pPr>
            <a:r>
              <a:rPr sz="2400" dirty="0">
                <a:latin typeface="Arial"/>
                <a:cs typeface="Arial"/>
              </a:rPr>
              <a:t>Also called” </a:t>
            </a:r>
            <a:r>
              <a:rPr sz="2000" b="1" dirty="0">
                <a:solidFill>
                  <a:srgbClr val="00AF50"/>
                </a:solidFill>
                <a:latin typeface="Arial"/>
                <a:cs typeface="Arial"/>
              </a:rPr>
              <a:t>Fibrous</a:t>
            </a:r>
            <a:r>
              <a:rPr sz="2000" b="1" spc="5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AF50"/>
                </a:solidFill>
                <a:latin typeface="Arial"/>
                <a:cs typeface="Arial"/>
              </a:rPr>
              <a:t>root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00AF50"/>
                </a:solidFill>
                <a:latin typeface="Arial"/>
                <a:cs typeface="Arial"/>
              </a:rPr>
              <a:t>system</a:t>
            </a:r>
            <a:r>
              <a:rPr sz="2400" spc="-5" dirty="0">
                <a:latin typeface="Arial"/>
                <a:cs typeface="Arial"/>
              </a:rPr>
              <a:t>”</a:t>
            </a:r>
            <a:endParaRPr sz="2400">
              <a:latin typeface="Arial"/>
              <a:cs typeface="Arial"/>
            </a:endParaRPr>
          </a:p>
          <a:p>
            <a:pPr marL="12700" marR="605790">
              <a:lnSpc>
                <a:spcPct val="100000"/>
              </a:lnSpc>
              <a:spcBef>
                <a:spcPts val="5"/>
              </a:spcBef>
              <a:buSzPct val="95833"/>
              <a:buChar char="•"/>
              <a:tabLst>
                <a:tab pos="120650" algn="l"/>
              </a:tabLst>
            </a:pPr>
            <a:r>
              <a:rPr sz="2400" dirty="0">
                <a:latin typeface="Arial"/>
                <a:cs typeface="Arial"/>
              </a:rPr>
              <a:t>Present </a:t>
            </a:r>
            <a:r>
              <a:rPr sz="2400" spc="-5" dirty="0">
                <a:latin typeface="Arial"/>
                <a:cs typeface="Arial"/>
              </a:rPr>
              <a:t>in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Monocot 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plants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2500" y="497840"/>
            <a:ext cx="72313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TYPES </a:t>
            </a:r>
            <a:r>
              <a:rPr spc="-5" dirty="0"/>
              <a:t>OF</a:t>
            </a:r>
            <a:r>
              <a:rPr spc="-110" dirty="0"/>
              <a:t> </a:t>
            </a:r>
            <a:r>
              <a:rPr dirty="0"/>
              <a:t>PLACENTATION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xfrm>
            <a:off x="383540" y="1447800"/>
            <a:ext cx="8379460" cy="4159727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marR="13335" algn="just">
              <a:lnSpc>
                <a:spcPct val="79900"/>
              </a:lnSpc>
              <a:spcBef>
                <a:spcPts val="484"/>
              </a:spcBef>
            </a:pPr>
            <a:r>
              <a:rPr sz="2400" spc="-5" dirty="0"/>
              <a:t>In </a:t>
            </a:r>
            <a:r>
              <a:rPr sz="2400" spc="-10" dirty="0"/>
              <a:t>botany, </a:t>
            </a:r>
            <a:r>
              <a:rPr sz="2400" spc="-5" dirty="0"/>
              <a:t>the term placentation </a:t>
            </a:r>
            <a:r>
              <a:rPr sz="2400" dirty="0"/>
              <a:t>most  commonly </a:t>
            </a:r>
            <a:r>
              <a:rPr sz="2400" spc="-10" dirty="0"/>
              <a:t>refers </a:t>
            </a:r>
            <a:r>
              <a:rPr sz="2400" dirty="0"/>
              <a:t>to </a:t>
            </a:r>
            <a:r>
              <a:rPr sz="2400" spc="-5" dirty="0"/>
              <a:t>the arrangement of  placentas inside </a:t>
            </a:r>
            <a:r>
              <a:rPr sz="2400" dirty="0"/>
              <a:t>a </a:t>
            </a:r>
            <a:r>
              <a:rPr sz="2400" spc="-10" dirty="0"/>
              <a:t>flower </a:t>
            </a:r>
            <a:r>
              <a:rPr sz="2400" spc="-5" dirty="0"/>
              <a:t>or fruit. Plant  placentation </a:t>
            </a:r>
            <a:r>
              <a:rPr sz="2400" spc="-10" dirty="0"/>
              <a:t>types </a:t>
            </a:r>
            <a:r>
              <a:rPr sz="2400" spc="-5"/>
              <a:t>include</a:t>
            </a:r>
            <a:r>
              <a:rPr sz="2400" spc="-5" smtClean="0"/>
              <a:t>:</a:t>
            </a:r>
            <a:endParaRPr lang="en-US" sz="2400" b="1" spc="-10" dirty="0" smtClean="0">
              <a:latin typeface="Arial"/>
              <a:cs typeface="Arial"/>
            </a:endParaRPr>
          </a:p>
          <a:p>
            <a:pPr marL="355600" marR="5080" algn="just">
              <a:lnSpc>
                <a:spcPct val="79700"/>
              </a:lnSpc>
              <a:spcBef>
                <a:spcPts val="400"/>
              </a:spcBef>
            </a:pPr>
            <a:r>
              <a:rPr sz="2400" b="1" spc="-10" smtClean="0">
                <a:latin typeface="Arial"/>
                <a:cs typeface="Arial"/>
              </a:rPr>
              <a:t>Basal </a:t>
            </a:r>
            <a:r>
              <a:rPr sz="2400" b="1" spc="-5" dirty="0">
                <a:latin typeface="Arial"/>
                <a:cs typeface="Arial"/>
              </a:rPr>
              <a:t>placentation</a:t>
            </a:r>
            <a:r>
              <a:rPr sz="2400" spc="-5" dirty="0"/>
              <a:t>: The placenta </a:t>
            </a:r>
            <a:r>
              <a:rPr sz="2400" dirty="0"/>
              <a:t>is </a:t>
            </a:r>
            <a:r>
              <a:rPr sz="2400" spc="-5" dirty="0"/>
              <a:t>at  the base (bottom) of the</a:t>
            </a:r>
            <a:r>
              <a:rPr sz="2400" spc="-20" dirty="0"/>
              <a:t> </a:t>
            </a:r>
            <a:r>
              <a:rPr sz="2400" spc="-10" dirty="0"/>
              <a:t>ovary.</a:t>
            </a:r>
          </a:p>
          <a:p>
            <a:pPr marL="355600" marR="168910" algn="just">
              <a:lnSpc>
                <a:spcPct val="79700"/>
              </a:lnSpc>
              <a:spcBef>
                <a:spcPts val="400"/>
              </a:spcBef>
            </a:pPr>
            <a:r>
              <a:rPr sz="2400" b="1" spc="-15" dirty="0">
                <a:latin typeface="Arial"/>
                <a:cs typeface="Arial"/>
              </a:rPr>
              <a:t>Apical </a:t>
            </a:r>
            <a:r>
              <a:rPr sz="2400" b="1" spc="-5" dirty="0">
                <a:latin typeface="Arial"/>
                <a:cs typeface="Arial"/>
              </a:rPr>
              <a:t>placentation</a:t>
            </a:r>
            <a:r>
              <a:rPr sz="2400" spc="-5" dirty="0"/>
              <a:t>: The placenta </a:t>
            </a:r>
            <a:r>
              <a:rPr sz="2400" dirty="0"/>
              <a:t>is  </a:t>
            </a:r>
            <a:r>
              <a:rPr sz="2400" spc="-5" dirty="0"/>
              <a:t>at the apex (top) of the</a:t>
            </a:r>
            <a:r>
              <a:rPr sz="2400" spc="-35" dirty="0"/>
              <a:t> </a:t>
            </a:r>
            <a:r>
              <a:rPr sz="2400" spc="-10" dirty="0"/>
              <a:t>ovary.</a:t>
            </a:r>
          </a:p>
          <a:p>
            <a:pPr marL="355600" marR="139700" algn="just">
              <a:lnSpc>
                <a:spcPct val="79700"/>
              </a:lnSpc>
              <a:spcBef>
                <a:spcPts val="400"/>
              </a:spcBef>
            </a:pPr>
            <a:r>
              <a:rPr sz="2400" b="1" spc="-5" dirty="0">
                <a:latin typeface="Arial"/>
                <a:cs typeface="Arial"/>
              </a:rPr>
              <a:t>Parietal placentation</a:t>
            </a:r>
            <a:r>
              <a:rPr sz="2400" spc="-5" dirty="0"/>
              <a:t>: The placentas  are </a:t>
            </a:r>
            <a:r>
              <a:rPr sz="2400" dirty="0"/>
              <a:t>in </a:t>
            </a:r>
            <a:r>
              <a:rPr sz="2400" spc="-5" dirty="0"/>
              <a:t>the ovary wall within </a:t>
            </a:r>
            <a:r>
              <a:rPr sz="2400" dirty="0"/>
              <a:t>a </a:t>
            </a:r>
            <a:r>
              <a:rPr sz="2400" spc="-5" dirty="0"/>
              <a:t>non-  sectioned</a:t>
            </a:r>
            <a:r>
              <a:rPr sz="2400" spc="-10" dirty="0"/>
              <a:t> ovary.</a:t>
            </a:r>
          </a:p>
          <a:p>
            <a:pPr marL="355600" marR="565785" algn="just">
              <a:lnSpc>
                <a:spcPct val="79700"/>
              </a:lnSpc>
              <a:spcBef>
                <a:spcPts val="400"/>
              </a:spcBef>
            </a:pPr>
            <a:r>
              <a:rPr sz="2400" b="1" spc="-15" dirty="0">
                <a:latin typeface="Arial"/>
                <a:cs typeface="Arial"/>
              </a:rPr>
              <a:t>Axile </a:t>
            </a:r>
            <a:r>
              <a:rPr sz="2400" b="1" spc="-10" dirty="0">
                <a:latin typeface="Arial"/>
                <a:cs typeface="Arial"/>
              </a:rPr>
              <a:t>placentation</a:t>
            </a:r>
            <a:r>
              <a:rPr sz="2400" spc="-10" dirty="0"/>
              <a:t>: </a:t>
            </a:r>
            <a:r>
              <a:rPr sz="2400" spc="-5" dirty="0"/>
              <a:t>The ovary </a:t>
            </a:r>
            <a:r>
              <a:rPr sz="2400" dirty="0"/>
              <a:t>is  </a:t>
            </a:r>
            <a:r>
              <a:rPr sz="2400" spc="-5" dirty="0"/>
              <a:t>sectioned by radial spokes with  placentas </a:t>
            </a:r>
            <a:r>
              <a:rPr sz="2400" dirty="0"/>
              <a:t>in </a:t>
            </a:r>
            <a:r>
              <a:rPr sz="2400" spc="-5" dirty="0"/>
              <a:t>separate</a:t>
            </a:r>
            <a:r>
              <a:rPr sz="2400" spc="-25" dirty="0"/>
              <a:t> </a:t>
            </a:r>
            <a:r>
              <a:rPr sz="2400" spc="-5" dirty="0"/>
              <a:t>locules.</a:t>
            </a:r>
          </a:p>
          <a:p>
            <a:pPr marL="355600" marR="527685" indent="-342900" algn="just">
              <a:lnSpc>
                <a:spcPct val="797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Free central </a:t>
            </a:r>
            <a:r>
              <a:rPr sz="2400" b="1" spc="-10" dirty="0">
                <a:latin typeface="Arial"/>
                <a:cs typeface="Arial"/>
              </a:rPr>
              <a:t>placentation</a:t>
            </a:r>
            <a:r>
              <a:rPr sz="2400" spc="-10" dirty="0"/>
              <a:t>: The  </a:t>
            </a:r>
            <a:r>
              <a:rPr sz="2400" spc="-5" dirty="0"/>
              <a:t>placentas are </a:t>
            </a:r>
            <a:r>
              <a:rPr sz="2400" dirty="0"/>
              <a:t>in a </a:t>
            </a:r>
            <a:r>
              <a:rPr sz="2400" spc="-5" dirty="0"/>
              <a:t>central column  within </a:t>
            </a:r>
            <a:r>
              <a:rPr sz="2400" dirty="0"/>
              <a:t>a </a:t>
            </a:r>
            <a:r>
              <a:rPr sz="2400" spc="-5" dirty="0"/>
              <a:t>non-sectioned</a:t>
            </a:r>
            <a:r>
              <a:rPr sz="2400" spc="-30" dirty="0"/>
              <a:t> </a:t>
            </a:r>
            <a:r>
              <a:rPr sz="2400" spc="-10" dirty="0"/>
              <a:t>ovary.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2400300"/>
            <a:ext cx="971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839720"/>
            <a:ext cx="971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3279140"/>
            <a:ext cx="971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3914140"/>
            <a:ext cx="971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8" y="290513"/>
            <a:ext cx="82772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3073"/>
            <a:ext cx="9144000" cy="671492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89828" y="323850"/>
            <a:ext cx="16217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6600"/>
                </a:solidFill>
                <a:latin typeface="Comic Sans MS"/>
                <a:cs typeface="Comic Sans MS"/>
              </a:rPr>
              <a:t>FRUITS</a:t>
            </a:r>
            <a:endParaRPr sz="32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497840"/>
            <a:ext cx="7772399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10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Fruit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8028305" cy="364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8801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Fruits </a:t>
            </a:r>
            <a:r>
              <a:rPr sz="3200" dirty="0">
                <a:latin typeface="Arial"/>
                <a:cs typeface="Arial"/>
              </a:rPr>
              <a:t>can be </a:t>
            </a:r>
            <a:r>
              <a:rPr sz="3200" spc="-5" dirty="0">
                <a:latin typeface="Arial"/>
                <a:cs typeface="Arial"/>
              </a:rPr>
              <a:t>classified </a:t>
            </a:r>
            <a:r>
              <a:rPr sz="3200" dirty="0">
                <a:latin typeface="Arial"/>
                <a:cs typeface="Arial"/>
              </a:rPr>
              <a:t>as simple </a:t>
            </a:r>
            <a:r>
              <a:rPr sz="3200" spc="-5" dirty="0">
                <a:latin typeface="Arial"/>
                <a:cs typeface="Arial"/>
              </a:rPr>
              <a:t>fruits,  </a:t>
            </a:r>
            <a:r>
              <a:rPr sz="3200" dirty="0">
                <a:latin typeface="Arial"/>
                <a:cs typeface="Arial"/>
              </a:rPr>
              <a:t>aggregate </a:t>
            </a:r>
            <a:r>
              <a:rPr sz="3200" spc="-5" dirty="0">
                <a:latin typeface="Arial"/>
                <a:cs typeface="Arial"/>
              </a:rPr>
              <a:t>fruits </a:t>
            </a:r>
            <a:r>
              <a:rPr sz="3200" dirty="0">
                <a:latin typeface="Arial"/>
                <a:cs typeface="Arial"/>
              </a:rPr>
              <a:t>or </a:t>
            </a:r>
            <a:r>
              <a:rPr sz="3200" spc="-5" dirty="0">
                <a:latin typeface="Arial"/>
                <a:cs typeface="Arial"/>
              </a:rPr>
              <a:t>multiple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fruits.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Simple </a:t>
            </a:r>
            <a:r>
              <a:rPr sz="3200" spc="-5" dirty="0">
                <a:latin typeface="Arial"/>
                <a:cs typeface="Arial"/>
              </a:rPr>
              <a:t>fruits are those which </a:t>
            </a:r>
            <a:r>
              <a:rPr sz="3200" dirty="0">
                <a:latin typeface="Arial"/>
                <a:cs typeface="Arial"/>
              </a:rPr>
              <a:t>develop </a:t>
            </a:r>
            <a:r>
              <a:rPr sz="3200" spc="-5" dirty="0">
                <a:latin typeface="Arial"/>
                <a:cs typeface="Arial"/>
              </a:rPr>
              <a:t>from 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single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ovary.</a:t>
            </a:r>
            <a:endParaRPr sz="3200">
              <a:latin typeface="Arial"/>
              <a:cs typeface="Arial"/>
            </a:endParaRPr>
          </a:p>
          <a:p>
            <a:pPr marL="355600" marR="69596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These include cherries and peaches  (drupe), pears and apples (pome),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and  tomatoes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(berries).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497840"/>
            <a:ext cx="8305799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10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Fruit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19200"/>
            <a:ext cx="7826375" cy="538044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marR="135890" indent="-342900" algn="just">
              <a:lnSpc>
                <a:spcPct val="9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Tomatoes are a botanical </a:t>
            </a:r>
            <a:r>
              <a:rPr sz="3200" spc="-5" dirty="0">
                <a:latin typeface="Arial"/>
                <a:cs typeface="Arial"/>
              </a:rPr>
              <a:t>fruit </a:t>
            </a:r>
            <a:r>
              <a:rPr sz="3200" dirty="0">
                <a:latin typeface="Arial"/>
                <a:cs typeface="Arial"/>
              </a:rPr>
              <a:t>since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they  </a:t>
            </a:r>
            <a:r>
              <a:rPr sz="3200" spc="-5" dirty="0">
                <a:latin typeface="Arial"/>
                <a:cs typeface="Arial"/>
              </a:rPr>
              <a:t>develop from the flower, </a:t>
            </a:r>
            <a:r>
              <a:rPr sz="3200" dirty="0">
                <a:latin typeface="Arial"/>
                <a:cs typeface="Arial"/>
              </a:rPr>
              <a:t>as do squash,  cucumbers, and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eggplant.</a:t>
            </a:r>
            <a:endParaRPr sz="3200">
              <a:latin typeface="Arial"/>
              <a:cs typeface="Arial"/>
            </a:endParaRPr>
          </a:p>
          <a:p>
            <a:pPr marL="355600" marR="480695" indent="-342900" algn="just">
              <a:lnSpc>
                <a:spcPts val="3450"/>
              </a:lnSpc>
              <a:spcBef>
                <a:spcPts val="85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All </a:t>
            </a:r>
            <a:r>
              <a:rPr sz="3200" dirty="0">
                <a:latin typeface="Arial"/>
                <a:cs typeface="Arial"/>
              </a:rPr>
              <a:t>of these </a:t>
            </a:r>
            <a:r>
              <a:rPr sz="3200" spc="-5" dirty="0">
                <a:latin typeface="Arial"/>
                <a:cs typeface="Arial"/>
              </a:rPr>
              <a:t>fruits develop from </a:t>
            </a:r>
            <a:r>
              <a:rPr sz="3200" dirty="0">
                <a:latin typeface="Arial"/>
                <a:cs typeface="Arial"/>
              </a:rPr>
              <a:t>a single  </a:t>
            </a:r>
            <a:r>
              <a:rPr sz="3200" spc="-5" dirty="0">
                <a:latin typeface="Arial"/>
                <a:cs typeface="Arial"/>
              </a:rPr>
              <a:t>ovary.</a:t>
            </a:r>
            <a:endParaRPr sz="3200"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37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Other </a:t>
            </a:r>
            <a:r>
              <a:rPr sz="3200" spc="-5" dirty="0">
                <a:latin typeface="Arial"/>
                <a:cs typeface="Arial"/>
              </a:rPr>
              <a:t>types </a:t>
            </a:r>
            <a:r>
              <a:rPr sz="3200" dirty="0">
                <a:latin typeface="Arial"/>
                <a:cs typeface="Arial"/>
              </a:rPr>
              <a:t>of simple </a:t>
            </a:r>
            <a:r>
              <a:rPr sz="3200" spc="-5" dirty="0">
                <a:latin typeface="Arial"/>
                <a:cs typeface="Arial"/>
              </a:rPr>
              <a:t>fruit </a:t>
            </a:r>
            <a:r>
              <a:rPr sz="3200" dirty="0">
                <a:latin typeface="Arial"/>
                <a:cs typeface="Arial"/>
              </a:rPr>
              <a:t>are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dry.</a:t>
            </a:r>
            <a:endParaRPr sz="3200">
              <a:latin typeface="Arial"/>
              <a:cs typeface="Arial"/>
            </a:endParaRPr>
          </a:p>
          <a:p>
            <a:pPr marL="355600" marR="5080" indent="-342900" algn="just">
              <a:lnSpc>
                <a:spcPts val="3450"/>
              </a:lnSpc>
              <a:spcBef>
                <a:spcPts val="85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The fruit </a:t>
            </a:r>
            <a:r>
              <a:rPr sz="3200" spc="-10" dirty="0">
                <a:latin typeface="Arial"/>
                <a:cs typeface="Arial"/>
              </a:rPr>
              <a:t>wall </a:t>
            </a:r>
            <a:r>
              <a:rPr sz="3200" spc="5" dirty="0">
                <a:latin typeface="Arial"/>
                <a:cs typeface="Arial"/>
              </a:rPr>
              <a:t>becomes </a:t>
            </a:r>
            <a:r>
              <a:rPr sz="3200" dirty="0">
                <a:latin typeface="Arial"/>
                <a:cs typeface="Arial"/>
              </a:rPr>
              <a:t>papery or </a:t>
            </a:r>
            <a:r>
              <a:rPr sz="3200" spc="-5" dirty="0">
                <a:latin typeface="Arial"/>
                <a:cs typeface="Arial"/>
              </a:rPr>
              <a:t>leathery  </a:t>
            </a:r>
            <a:r>
              <a:rPr sz="3200" dirty="0">
                <a:latin typeface="Arial"/>
                <a:cs typeface="Arial"/>
              </a:rPr>
              <a:t>and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hard.</a:t>
            </a:r>
            <a:endParaRPr sz="3200">
              <a:latin typeface="Arial"/>
              <a:cs typeface="Arial"/>
            </a:endParaRPr>
          </a:p>
          <a:p>
            <a:pPr marL="355600" marR="358775" indent="-342900" algn="just">
              <a:lnSpc>
                <a:spcPct val="90000"/>
              </a:lnSpc>
              <a:spcBef>
                <a:spcPts val="74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Examples are peanut (legumes),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poppy  (capsule), maple (samara), and </a:t>
            </a:r>
            <a:r>
              <a:rPr sz="3200" spc="-5" dirty="0">
                <a:latin typeface="Arial"/>
                <a:cs typeface="Arial"/>
              </a:rPr>
              <a:t>walnut  (nut).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Types of simple fruit are dry. The botanical definition of a fruit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8226425" cy="6256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Learn Types of Fruits in 3 minute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6106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5181600" cy="17632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19303"/>
            <a:ext cx="34950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C00000"/>
                </a:solidFill>
                <a:latin typeface="Comic Sans MS"/>
                <a:cs typeface="Comic Sans MS"/>
              </a:rPr>
              <a:t>PARTHENOCARPIC</a:t>
            </a:r>
            <a:r>
              <a:rPr sz="2000" b="1" spc="-90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omic Sans MS"/>
                <a:cs typeface="Comic Sans MS"/>
              </a:rPr>
              <a:t>FRUITS</a:t>
            </a:r>
            <a:endParaRPr sz="20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638" y="2438400"/>
            <a:ext cx="7190808" cy="366058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38902"/>
            <a:ext cx="5259916" cy="29817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0200" y="3311651"/>
            <a:ext cx="7086600" cy="35463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100"/>
              </a:spcBef>
            </a:pPr>
            <a:r>
              <a:rPr dirty="0"/>
              <a:t>2 (B) </a:t>
            </a:r>
            <a:r>
              <a:rPr spc="-25" dirty="0"/>
              <a:t>MODIFICATIONS </a:t>
            </a:r>
            <a:r>
              <a:rPr spc="-5" dirty="0"/>
              <a:t>OF</a:t>
            </a:r>
            <a:r>
              <a:rPr spc="10" dirty="0"/>
              <a:t> </a:t>
            </a:r>
            <a:r>
              <a:rPr spc="-5" dirty="0"/>
              <a:t>ROOTS: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481330"/>
            <a:ext cx="40957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solidFill>
                  <a:srgbClr val="00AFEF"/>
                </a:solidFill>
                <a:latin typeface="Times New Roman"/>
                <a:cs typeface="Times New Roman"/>
              </a:rPr>
              <a:t>1.MODIFICATIONS </a:t>
            </a:r>
            <a:r>
              <a:rPr sz="2000" dirty="0">
                <a:solidFill>
                  <a:srgbClr val="00AFEF"/>
                </a:solidFill>
                <a:latin typeface="Times New Roman"/>
                <a:cs typeface="Times New Roman"/>
              </a:rPr>
              <a:t>OF</a:t>
            </a:r>
            <a:r>
              <a:rPr sz="2000" spc="-90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00AFEF"/>
                </a:solidFill>
                <a:latin typeface="Times New Roman"/>
                <a:cs typeface="Times New Roman"/>
              </a:rPr>
              <a:t>TAP-ROOTS: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761997"/>
            <a:ext cx="86106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3791712" cy="32766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9600" y="609600"/>
            <a:ext cx="8534400" cy="5943600"/>
            <a:chOff x="609600" y="609600"/>
            <a:chExt cx="8534400" cy="59436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609600"/>
              <a:ext cx="4572000" cy="3733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3505200"/>
              <a:ext cx="3962400" cy="304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98974" y="14427"/>
            <a:ext cx="4645025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rgbClr val="FF0000"/>
                </a:solidFill>
                <a:latin typeface="Comic Sans MS"/>
                <a:cs typeface="Comic Sans MS"/>
              </a:rPr>
              <a:t>SIMPLE</a:t>
            </a:r>
            <a:r>
              <a:rPr b="1" spc="-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b="1" spc="-10" dirty="0">
                <a:solidFill>
                  <a:srgbClr val="FF0000"/>
                </a:solidFill>
                <a:latin typeface="Comic Sans MS"/>
                <a:cs typeface="Comic Sans MS"/>
              </a:rPr>
              <a:t>FRUITS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4953000" cy="32933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7427" y="3362350"/>
            <a:ext cx="2241992" cy="29700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261228" y="243027"/>
            <a:ext cx="37363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6FC0"/>
                </a:solidFill>
                <a:latin typeface="Comic Sans MS"/>
                <a:cs typeface="Comic Sans MS"/>
              </a:rPr>
              <a:t>AGGREGATE</a:t>
            </a:r>
            <a:r>
              <a:rPr sz="2800" b="1" spc="-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Comic Sans MS"/>
                <a:cs typeface="Comic Sans MS"/>
              </a:rPr>
              <a:t>FRUITS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3444" y="5200650"/>
            <a:ext cx="403575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C00FF"/>
                </a:solidFill>
                <a:latin typeface="Comic Sans MS"/>
                <a:cs typeface="Comic Sans MS"/>
              </a:rPr>
              <a:t>C</a:t>
            </a:r>
            <a:r>
              <a:rPr sz="2400" b="1" spc="5" dirty="0">
                <a:solidFill>
                  <a:srgbClr val="CC00FF"/>
                </a:solidFill>
                <a:latin typeface="Comic Sans MS"/>
                <a:cs typeface="Comic Sans MS"/>
              </a:rPr>
              <a:t>O</a:t>
            </a:r>
            <a:r>
              <a:rPr sz="2400" b="1" dirty="0">
                <a:solidFill>
                  <a:srgbClr val="CC00FF"/>
                </a:solidFill>
                <a:latin typeface="Comic Sans MS"/>
                <a:cs typeface="Comic Sans MS"/>
              </a:rPr>
              <a:t>M</a:t>
            </a:r>
            <a:r>
              <a:rPr sz="2400" b="1" spc="5" dirty="0">
                <a:solidFill>
                  <a:srgbClr val="CC00FF"/>
                </a:solidFill>
                <a:latin typeface="Comic Sans MS"/>
                <a:cs typeface="Comic Sans MS"/>
              </a:rPr>
              <a:t>P</a:t>
            </a:r>
            <a:r>
              <a:rPr sz="2400" b="1" spc="-5" dirty="0">
                <a:solidFill>
                  <a:srgbClr val="CC00FF"/>
                </a:solidFill>
                <a:latin typeface="Comic Sans MS"/>
                <a:cs typeface="Comic Sans MS"/>
              </a:rPr>
              <a:t>O</a:t>
            </a:r>
            <a:r>
              <a:rPr sz="2400" b="1" spc="5" dirty="0">
                <a:solidFill>
                  <a:srgbClr val="CC00FF"/>
                </a:solidFill>
                <a:latin typeface="Comic Sans MS"/>
                <a:cs typeface="Comic Sans MS"/>
              </a:rPr>
              <a:t>S</a:t>
            </a:r>
            <a:r>
              <a:rPr sz="2400" b="1" spc="-5" dirty="0">
                <a:solidFill>
                  <a:srgbClr val="CC00FF"/>
                </a:solidFill>
                <a:latin typeface="Comic Sans MS"/>
                <a:cs typeface="Comic Sans MS"/>
              </a:rPr>
              <a:t>ITE  FRUITS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write the floral formula of different flowers actually i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304801"/>
            <a:ext cx="7997825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8728" y="497840"/>
            <a:ext cx="584327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Parts of</a:t>
            </a:r>
            <a:r>
              <a:rPr spc="-75" dirty="0"/>
              <a:t> </a:t>
            </a:r>
            <a:r>
              <a:rPr spc="-5" dirty="0"/>
              <a:t>Flowers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853045" cy="4230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42595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The pistil </a:t>
            </a:r>
            <a:r>
              <a:rPr sz="3200" dirty="0">
                <a:latin typeface="Arial"/>
                <a:cs typeface="Arial"/>
              </a:rPr>
              <a:t>has three </a:t>
            </a:r>
            <a:r>
              <a:rPr sz="3200" spc="-5" dirty="0">
                <a:latin typeface="Arial"/>
                <a:cs typeface="Arial"/>
              </a:rPr>
              <a:t>parts: </a:t>
            </a:r>
            <a:r>
              <a:rPr sz="3200" dirty="0">
                <a:latin typeface="Arial"/>
                <a:cs typeface="Arial"/>
              </a:rPr>
              <a:t>stigma, </a:t>
            </a:r>
            <a:r>
              <a:rPr sz="3200" spc="-10" dirty="0">
                <a:latin typeface="Arial"/>
                <a:cs typeface="Arial"/>
              </a:rPr>
              <a:t>style,  </a:t>
            </a:r>
            <a:r>
              <a:rPr sz="3200" dirty="0">
                <a:latin typeface="Arial"/>
                <a:cs typeface="Arial"/>
              </a:rPr>
              <a:t>and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ovary.</a:t>
            </a:r>
            <a:endParaRPr sz="32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solidFill>
                  <a:srgbClr val="009999"/>
                </a:solidFill>
                <a:latin typeface="Arial"/>
                <a:cs typeface="Arial"/>
              </a:rPr>
              <a:t>stigma </a:t>
            </a:r>
            <a:r>
              <a:rPr sz="3200" spc="-5" dirty="0">
                <a:latin typeface="Arial"/>
                <a:cs typeface="Arial"/>
              </a:rPr>
              <a:t>is the sticky </a:t>
            </a:r>
            <a:r>
              <a:rPr sz="3200" dirty="0">
                <a:latin typeface="Arial"/>
                <a:cs typeface="Arial"/>
              </a:rPr>
              <a:t>surface at </a:t>
            </a:r>
            <a:r>
              <a:rPr sz="3200" spc="-5" dirty="0">
                <a:latin typeface="Arial"/>
                <a:cs typeface="Arial"/>
              </a:rPr>
              <a:t>the top 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the pistil; it traps </a:t>
            </a:r>
            <a:r>
              <a:rPr sz="3200" dirty="0">
                <a:latin typeface="Arial"/>
                <a:cs typeface="Arial"/>
              </a:rPr>
              <a:t>and holds </a:t>
            </a:r>
            <a:r>
              <a:rPr sz="3200" spc="-5" dirty="0">
                <a:latin typeface="Arial"/>
                <a:cs typeface="Arial"/>
              </a:rPr>
              <a:t>the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pollen.</a:t>
            </a:r>
            <a:endParaRPr sz="3200">
              <a:latin typeface="Arial"/>
              <a:cs typeface="Arial"/>
            </a:endParaRPr>
          </a:p>
          <a:p>
            <a:pPr marL="355600" marR="617855" indent="-342900" algn="just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-5" dirty="0">
                <a:solidFill>
                  <a:srgbClr val="009999"/>
                </a:solidFill>
                <a:latin typeface="Arial"/>
                <a:cs typeface="Arial"/>
              </a:rPr>
              <a:t>style </a:t>
            </a:r>
            <a:r>
              <a:rPr sz="3200" spc="-5" dirty="0">
                <a:latin typeface="Arial"/>
                <a:cs typeface="Arial"/>
              </a:rPr>
              <a:t>is the </a:t>
            </a:r>
            <a:r>
              <a:rPr sz="3200" dirty="0">
                <a:latin typeface="Arial"/>
                <a:cs typeface="Arial"/>
              </a:rPr>
              <a:t>tube-like </a:t>
            </a:r>
            <a:r>
              <a:rPr sz="3200" spc="-5" dirty="0">
                <a:latin typeface="Arial"/>
                <a:cs typeface="Arial"/>
              </a:rPr>
              <a:t>structure </a:t>
            </a:r>
            <a:r>
              <a:rPr sz="3200" dirty="0">
                <a:latin typeface="Arial"/>
                <a:cs typeface="Arial"/>
              </a:rPr>
              <a:t>that  holds </a:t>
            </a:r>
            <a:r>
              <a:rPr sz="3200" spc="-5" dirty="0">
                <a:latin typeface="Arial"/>
                <a:cs typeface="Arial"/>
              </a:rPr>
              <a:t>up the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stigma.</a:t>
            </a:r>
            <a:endParaRPr sz="3200">
              <a:latin typeface="Arial"/>
              <a:cs typeface="Arial"/>
            </a:endParaRPr>
          </a:p>
          <a:p>
            <a:pPr marL="355600" marR="633730" indent="-342900" algn="just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The style </a:t>
            </a:r>
            <a:r>
              <a:rPr sz="3200" dirty="0">
                <a:latin typeface="Arial"/>
                <a:cs typeface="Arial"/>
              </a:rPr>
              <a:t>leads </a:t>
            </a:r>
            <a:r>
              <a:rPr sz="3200" spc="-5" dirty="0">
                <a:latin typeface="Arial"/>
                <a:cs typeface="Arial"/>
              </a:rPr>
              <a:t>down to the </a:t>
            </a:r>
            <a:r>
              <a:rPr sz="3200" dirty="0">
                <a:solidFill>
                  <a:srgbClr val="009999"/>
                </a:solidFill>
                <a:latin typeface="Arial"/>
                <a:cs typeface="Arial"/>
              </a:rPr>
              <a:t>ovary </a:t>
            </a:r>
            <a:r>
              <a:rPr sz="3200" dirty="0">
                <a:latin typeface="Arial"/>
                <a:cs typeface="Arial"/>
              </a:rPr>
              <a:t>that  </a:t>
            </a:r>
            <a:r>
              <a:rPr sz="3200" spc="-5" dirty="0">
                <a:latin typeface="Arial"/>
                <a:cs typeface="Arial"/>
              </a:rPr>
              <a:t>contains the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9999"/>
                </a:solidFill>
                <a:latin typeface="Arial"/>
                <a:cs typeface="Arial"/>
              </a:rPr>
              <a:t>ovules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"/>
            <a:ext cx="8229600" cy="648843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514" y="684253"/>
            <a:ext cx="8294914" cy="574956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320040"/>
            <a:ext cx="9525000" cy="796372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1916430" marR="5080" indent="-67818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latin typeface="Arial"/>
                <a:cs typeface="Arial"/>
              </a:rPr>
              <a:t>Classification of  FLOWERS: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763509" cy="4230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Complete: </a:t>
            </a:r>
            <a:r>
              <a:rPr sz="3200" spc="-5" dirty="0">
                <a:latin typeface="Arial"/>
                <a:cs typeface="Arial"/>
              </a:rPr>
              <a:t>flowers </a:t>
            </a:r>
            <a:r>
              <a:rPr sz="3200" dirty="0">
                <a:latin typeface="Arial"/>
                <a:cs typeface="Arial"/>
              </a:rPr>
              <a:t>possessing </a:t>
            </a:r>
            <a:r>
              <a:rPr sz="3200" spc="-5" dirty="0">
                <a:latin typeface="Arial"/>
                <a:cs typeface="Arial"/>
              </a:rPr>
              <a:t>petals </a:t>
            </a:r>
            <a:r>
              <a:rPr sz="3200" dirty="0">
                <a:latin typeface="Arial"/>
                <a:cs typeface="Arial"/>
              </a:rPr>
              <a:t>and  sepals</a:t>
            </a:r>
            <a:endParaRPr sz="3200">
              <a:latin typeface="Arial"/>
              <a:cs typeface="Arial"/>
            </a:endParaRPr>
          </a:p>
          <a:p>
            <a:pPr marL="355600" marR="61722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Incomplete: </a:t>
            </a:r>
            <a:r>
              <a:rPr sz="3200" spc="-5" dirty="0">
                <a:latin typeface="Arial"/>
                <a:cs typeface="Arial"/>
              </a:rPr>
              <a:t>flowers </a:t>
            </a:r>
            <a:r>
              <a:rPr sz="3200" dirty="0">
                <a:latin typeface="Arial"/>
                <a:cs typeface="Arial"/>
              </a:rPr>
              <a:t>possessing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either  petals or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sepals</a:t>
            </a:r>
            <a:endParaRPr sz="3200">
              <a:latin typeface="Arial"/>
              <a:cs typeface="Arial"/>
            </a:endParaRPr>
          </a:p>
          <a:p>
            <a:pPr marL="355600" marR="12065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Perfect: </a:t>
            </a:r>
            <a:r>
              <a:rPr sz="3200" spc="-10" dirty="0">
                <a:latin typeface="Arial"/>
                <a:cs typeface="Arial"/>
              </a:rPr>
              <a:t>flowers </a:t>
            </a:r>
            <a:r>
              <a:rPr sz="3200" spc="-5" dirty="0">
                <a:latin typeface="Arial"/>
                <a:cs typeface="Arial"/>
              </a:rPr>
              <a:t>containing both pistil </a:t>
            </a:r>
            <a:r>
              <a:rPr sz="3200" dirty="0">
                <a:latin typeface="Arial"/>
                <a:cs typeface="Arial"/>
              </a:rPr>
              <a:t>and  stamen</a:t>
            </a:r>
            <a:endParaRPr sz="3200">
              <a:latin typeface="Arial"/>
              <a:cs typeface="Arial"/>
            </a:endParaRPr>
          </a:p>
          <a:p>
            <a:pPr marL="355600" marR="417195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Imperfect: </a:t>
            </a:r>
            <a:r>
              <a:rPr sz="3200" spc="-5" dirty="0">
                <a:latin typeface="Arial"/>
                <a:cs typeface="Arial"/>
              </a:rPr>
              <a:t>flowers </a:t>
            </a:r>
            <a:r>
              <a:rPr sz="3200" dirty="0">
                <a:latin typeface="Arial"/>
                <a:cs typeface="Arial"/>
              </a:rPr>
              <a:t>containing </a:t>
            </a:r>
            <a:r>
              <a:rPr sz="3200" spc="-5" dirty="0">
                <a:latin typeface="Arial"/>
                <a:cs typeface="Arial"/>
              </a:rPr>
              <a:t>either the  pistil </a:t>
            </a:r>
            <a:r>
              <a:rPr sz="3200" dirty="0">
                <a:latin typeface="Arial"/>
                <a:cs typeface="Arial"/>
              </a:rPr>
              <a:t>or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stamen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97840"/>
            <a:ext cx="8077199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Parts of</a:t>
            </a:r>
            <a:r>
              <a:rPr spc="-75" dirty="0"/>
              <a:t> </a:t>
            </a:r>
            <a:r>
              <a:rPr spc="-5" dirty="0"/>
              <a:t>Flowers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971155" cy="2564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1496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 complete </a:t>
            </a:r>
            <a:r>
              <a:rPr sz="3200" spc="-5" dirty="0">
                <a:solidFill>
                  <a:srgbClr val="009999"/>
                </a:solidFill>
                <a:latin typeface="Arial"/>
                <a:cs typeface="Arial"/>
              </a:rPr>
              <a:t>flower </a:t>
            </a:r>
            <a:r>
              <a:rPr sz="3200" dirty="0">
                <a:latin typeface="Arial"/>
                <a:cs typeface="Arial"/>
              </a:rPr>
              <a:t>has a </a:t>
            </a:r>
            <a:r>
              <a:rPr sz="3200" spc="5" dirty="0">
                <a:solidFill>
                  <a:srgbClr val="009999"/>
                </a:solidFill>
                <a:latin typeface="Arial"/>
                <a:cs typeface="Arial"/>
              </a:rPr>
              <a:t>stamen</a:t>
            </a:r>
            <a:r>
              <a:rPr sz="3200" spc="5" dirty="0">
                <a:latin typeface="Arial"/>
                <a:cs typeface="Arial"/>
              </a:rPr>
              <a:t>,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solidFill>
                  <a:srgbClr val="009999"/>
                </a:solidFill>
                <a:latin typeface="Arial"/>
                <a:cs typeface="Arial"/>
              </a:rPr>
              <a:t>pistil</a:t>
            </a:r>
            <a:r>
              <a:rPr sz="3200" spc="-5" dirty="0">
                <a:latin typeface="Arial"/>
                <a:cs typeface="Arial"/>
              </a:rPr>
              <a:t>,  </a:t>
            </a:r>
            <a:r>
              <a:rPr sz="3200" dirty="0">
                <a:solidFill>
                  <a:srgbClr val="009999"/>
                </a:solidFill>
                <a:latin typeface="Arial"/>
                <a:cs typeface="Arial"/>
              </a:rPr>
              <a:t>petals</a:t>
            </a:r>
            <a:r>
              <a:rPr sz="3200" dirty="0">
                <a:latin typeface="Arial"/>
                <a:cs typeface="Arial"/>
              </a:rPr>
              <a:t>, and</a:t>
            </a:r>
            <a:r>
              <a:rPr sz="3200" spc="10" dirty="0"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9999"/>
                </a:solidFill>
                <a:latin typeface="Arial"/>
                <a:cs typeface="Arial"/>
              </a:rPr>
              <a:t>sepals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0"/>
              </a:spcBef>
              <a:buChar char="•"/>
              <a:tabLst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An incomplete </a:t>
            </a:r>
            <a:r>
              <a:rPr sz="3200" spc="-5" dirty="0">
                <a:solidFill>
                  <a:srgbClr val="009999"/>
                </a:solidFill>
                <a:latin typeface="Arial"/>
                <a:cs typeface="Arial"/>
              </a:rPr>
              <a:t>flower </a:t>
            </a:r>
            <a:r>
              <a:rPr sz="3200" spc="-5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missing one of </a:t>
            </a:r>
            <a:r>
              <a:rPr sz="3200" spc="-5" dirty="0">
                <a:latin typeface="Arial"/>
                <a:cs typeface="Arial"/>
              </a:rPr>
              <a:t>the  four </a:t>
            </a:r>
            <a:r>
              <a:rPr sz="3200" dirty="0">
                <a:latin typeface="Arial"/>
                <a:cs typeface="Arial"/>
              </a:rPr>
              <a:t>major parts </a:t>
            </a:r>
            <a:r>
              <a:rPr sz="3200" spc="-5" dirty="0">
                <a:latin typeface="Arial"/>
                <a:cs typeface="Arial"/>
              </a:rPr>
              <a:t>of the </a:t>
            </a:r>
            <a:r>
              <a:rPr sz="3200" spc="-10" dirty="0">
                <a:latin typeface="Arial"/>
                <a:cs typeface="Arial"/>
              </a:rPr>
              <a:t>flower,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5" dirty="0">
                <a:solidFill>
                  <a:srgbClr val="009999"/>
                </a:solidFill>
                <a:latin typeface="Arial"/>
                <a:cs typeface="Arial"/>
              </a:rPr>
              <a:t>stamen</a:t>
            </a:r>
            <a:r>
              <a:rPr sz="3200" spc="5" dirty="0">
                <a:latin typeface="Arial"/>
                <a:cs typeface="Arial"/>
              </a:rPr>
              <a:t>,  </a:t>
            </a:r>
            <a:r>
              <a:rPr sz="3200" spc="-5" dirty="0">
                <a:solidFill>
                  <a:srgbClr val="009999"/>
                </a:solidFill>
                <a:latin typeface="Arial"/>
                <a:cs typeface="Arial"/>
              </a:rPr>
              <a:t>pistil</a:t>
            </a:r>
            <a:r>
              <a:rPr sz="3200" spc="-5">
                <a:latin typeface="Arial"/>
                <a:cs typeface="Arial"/>
              </a:rPr>
              <a:t>, </a:t>
            </a:r>
            <a:r>
              <a:rPr sz="3200" smtClean="0">
                <a:solidFill>
                  <a:srgbClr val="009999"/>
                </a:solidFill>
                <a:latin typeface="Arial"/>
                <a:cs typeface="Arial"/>
              </a:rPr>
              <a:t>petals</a:t>
            </a:r>
            <a:r>
              <a:rPr lang="en-US" sz="3200" dirty="0" smtClean="0">
                <a:solidFill>
                  <a:srgbClr val="009999"/>
                </a:solidFill>
                <a:latin typeface="Arial"/>
                <a:cs typeface="Arial"/>
              </a:rPr>
              <a:t> and</a:t>
            </a:r>
            <a:r>
              <a:rPr sz="3200" spc="-5" smtClean="0"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9999"/>
                </a:solidFill>
                <a:latin typeface="Arial"/>
                <a:cs typeface="Arial"/>
              </a:rPr>
              <a:t>sepals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497840"/>
            <a:ext cx="8762999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Parts of</a:t>
            </a:r>
            <a:r>
              <a:rPr spc="-75" dirty="0"/>
              <a:t> </a:t>
            </a:r>
            <a:r>
              <a:rPr spc="-5" dirty="0"/>
              <a:t>Flowers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8028305" cy="412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796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Flowers can have either </a:t>
            </a:r>
            <a:r>
              <a:rPr sz="3200" b="1" spc="-5" dirty="0">
                <a:latin typeface="Arial"/>
                <a:cs typeface="Arial"/>
              </a:rPr>
              <a:t>all male</a:t>
            </a:r>
            <a:r>
              <a:rPr sz="3200" b="1" spc="-9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parts,  </a:t>
            </a:r>
            <a:r>
              <a:rPr sz="3200" b="1" spc="-5" dirty="0">
                <a:latin typeface="Arial"/>
                <a:cs typeface="Arial"/>
              </a:rPr>
              <a:t>all female </a:t>
            </a:r>
            <a:r>
              <a:rPr sz="3200" b="1" dirty="0">
                <a:latin typeface="Arial"/>
                <a:cs typeface="Arial"/>
              </a:rPr>
              <a:t>parts, </a:t>
            </a:r>
            <a:r>
              <a:rPr sz="3200" b="1" spc="-5" dirty="0">
                <a:latin typeface="Arial"/>
                <a:cs typeface="Arial"/>
              </a:rPr>
              <a:t>or </a:t>
            </a:r>
            <a:r>
              <a:rPr sz="3200" b="1" dirty="0">
                <a:latin typeface="Arial"/>
                <a:cs typeface="Arial"/>
              </a:rPr>
              <a:t>a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combination.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8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Flowers with all </a:t>
            </a:r>
            <a:r>
              <a:rPr sz="3200" b="1" spc="-5" dirty="0">
                <a:latin typeface="Arial"/>
                <a:cs typeface="Arial"/>
              </a:rPr>
              <a:t>male </a:t>
            </a:r>
            <a:r>
              <a:rPr sz="3200" b="1" dirty="0">
                <a:latin typeface="Arial"/>
                <a:cs typeface="Arial"/>
              </a:rPr>
              <a:t>or </a:t>
            </a:r>
            <a:r>
              <a:rPr sz="3200" b="1" spc="-5" dirty="0">
                <a:latin typeface="Arial"/>
                <a:cs typeface="Arial"/>
              </a:rPr>
              <a:t>all female parts  are called </a:t>
            </a:r>
            <a:r>
              <a:rPr sz="3200" b="1" spc="-5" dirty="0">
                <a:solidFill>
                  <a:srgbClr val="009999"/>
                </a:solidFill>
                <a:latin typeface="Arial"/>
                <a:cs typeface="Arial"/>
                <a:hlinkClick r:id="rId2"/>
              </a:rPr>
              <a:t>imperfect </a:t>
            </a:r>
            <a:r>
              <a:rPr sz="3200" b="1" spc="-5" dirty="0">
                <a:latin typeface="Arial"/>
                <a:cs typeface="Arial"/>
              </a:rPr>
              <a:t>(cucumbers,  pumpkin </a:t>
            </a:r>
            <a:r>
              <a:rPr sz="3200" b="1" dirty="0">
                <a:latin typeface="Arial"/>
                <a:cs typeface="Arial"/>
              </a:rPr>
              <a:t>and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melons).</a:t>
            </a:r>
            <a:endParaRPr sz="3200">
              <a:latin typeface="Arial"/>
              <a:cs typeface="Arial"/>
            </a:endParaRPr>
          </a:p>
          <a:p>
            <a:pPr marL="355600" marR="363855" indent="-3429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Flowers that have </a:t>
            </a:r>
            <a:r>
              <a:rPr sz="3200" b="1" spc="-5" dirty="0">
                <a:latin typeface="Arial"/>
                <a:cs typeface="Arial"/>
              </a:rPr>
              <a:t>both male </a:t>
            </a:r>
            <a:r>
              <a:rPr sz="3200" b="1" dirty="0">
                <a:latin typeface="Arial"/>
                <a:cs typeface="Arial"/>
              </a:rPr>
              <a:t>and  </a:t>
            </a:r>
            <a:r>
              <a:rPr sz="3200" b="1" spc="-5" dirty="0">
                <a:latin typeface="Arial"/>
                <a:cs typeface="Arial"/>
              </a:rPr>
              <a:t>female parts are called </a:t>
            </a:r>
            <a:r>
              <a:rPr sz="3200" b="1" dirty="0">
                <a:latin typeface="Arial"/>
                <a:cs typeface="Arial"/>
              </a:rPr>
              <a:t>perfect (roses,  </a:t>
            </a:r>
            <a:r>
              <a:rPr sz="3200" b="1" spc="-5" dirty="0">
                <a:latin typeface="Arial"/>
                <a:cs typeface="Arial"/>
              </a:rPr>
              <a:t>lilies,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dandelion).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497840"/>
            <a:ext cx="83820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Flowers: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921625" cy="4042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As previously mentioned, there </a:t>
            </a:r>
            <a:r>
              <a:rPr sz="2800" dirty="0">
                <a:latin typeface="Arial"/>
                <a:cs typeface="Arial"/>
              </a:rPr>
              <a:t>are </a:t>
            </a:r>
            <a:r>
              <a:rPr sz="2800" spc="-5" dirty="0">
                <a:latin typeface="Arial"/>
                <a:cs typeface="Arial"/>
              </a:rPr>
              <a:t>plants which  bear </a:t>
            </a:r>
            <a:r>
              <a:rPr sz="2800" dirty="0">
                <a:latin typeface="Arial"/>
                <a:cs typeface="Arial"/>
              </a:rPr>
              <a:t>only male </a:t>
            </a:r>
            <a:r>
              <a:rPr sz="2800" spc="-5" dirty="0">
                <a:latin typeface="Arial"/>
                <a:cs typeface="Arial"/>
              </a:rPr>
              <a:t>flowers </a:t>
            </a:r>
            <a:r>
              <a:rPr sz="2800" dirty="0">
                <a:latin typeface="Arial"/>
                <a:cs typeface="Arial"/>
              </a:rPr>
              <a:t>(staminate </a:t>
            </a:r>
            <a:r>
              <a:rPr sz="2800" spc="-5" dirty="0">
                <a:latin typeface="Arial"/>
                <a:cs typeface="Arial"/>
              </a:rPr>
              <a:t>plants) or  bear </a:t>
            </a:r>
            <a:r>
              <a:rPr sz="2800" dirty="0">
                <a:latin typeface="Arial"/>
                <a:cs typeface="Arial"/>
              </a:rPr>
              <a:t>only female </a:t>
            </a:r>
            <a:r>
              <a:rPr sz="2800" spc="-5" dirty="0">
                <a:latin typeface="Arial"/>
                <a:cs typeface="Arial"/>
              </a:rPr>
              <a:t>flowers (pistillate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plants).</a:t>
            </a:r>
            <a:endParaRPr sz="2800">
              <a:latin typeface="Arial"/>
              <a:cs typeface="Arial"/>
            </a:endParaRPr>
          </a:p>
          <a:p>
            <a:pPr marL="355600" marR="324485" indent="-342900" algn="just">
              <a:lnSpc>
                <a:spcPct val="9990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Species in </a:t>
            </a:r>
            <a:r>
              <a:rPr sz="2800" spc="-10" dirty="0">
                <a:latin typeface="Arial"/>
                <a:cs typeface="Arial"/>
              </a:rPr>
              <a:t>which </a:t>
            </a:r>
            <a:r>
              <a:rPr sz="2800" spc="-5" dirty="0">
                <a:latin typeface="Arial"/>
                <a:cs typeface="Arial"/>
              </a:rPr>
              <a:t>the sexes </a:t>
            </a:r>
            <a:r>
              <a:rPr sz="2800" dirty="0">
                <a:latin typeface="Arial"/>
                <a:cs typeface="Arial"/>
              </a:rPr>
              <a:t>are </a:t>
            </a:r>
            <a:r>
              <a:rPr sz="2800" spc="-5" dirty="0">
                <a:latin typeface="Arial"/>
                <a:cs typeface="Arial"/>
              </a:rPr>
              <a:t>separated </a:t>
            </a:r>
            <a:r>
              <a:rPr sz="2800" dirty="0">
                <a:latin typeface="Arial"/>
                <a:cs typeface="Arial"/>
              </a:rPr>
              <a:t>into  staminate </a:t>
            </a:r>
            <a:r>
              <a:rPr sz="2800" spc="-5" dirty="0">
                <a:latin typeface="Arial"/>
                <a:cs typeface="Arial"/>
              </a:rPr>
              <a:t>and pistillate plants are </a:t>
            </a:r>
            <a:r>
              <a:rPr sz="2800" dirty="0">
                <a:latin typeface="Arial"/>
                <a:cs typeface="Arial"/>
              </a:rPr>
              <a:t>called  </a:t>
            </a:r>
            <a:r>
              <a:rPr sz="2800" b="1" spc="-5" dirty="0">
                <a:latin typeface="Arial"/>
                <a:cs typeface="Arial"/>
              </a:rPr>
              <a:t>dioecious</a:t>
            </a:r>
            <a:r>
              <a:rPr sz="2800" spc="-5" dirty="0"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355600" marR="951865" indent="-342900" algn="just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Most holly trees and pistachio trees are  dioecious; therefore,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obtain berries, it is  necessary </a:t>
            </a:r>
            <a:r>
              <a:rPr sz="2800" dirty="0">
                <a:latin typeface="Arial"/>
                <a:cs typeface="Arial"/>
              </a:rPr>
              <a:t>to </a:t>
            </a:r>
            <a:r>
              <a:rPr sz="2800" spc="-5" dirty="0">
                <a:latin typeface="Arial"/>
                <a:cs typeface="Arial"/>
              </a:rPr>
              <a:t>have </a:t>
            </a:r>
            <a:r>
              <a:rPr sz="2800" dirty="0">
                <a:latin typeface="Arial"/>
                <a:cs typeface="Arial"/>
              </a:rPr>
              <a:t>female </a:t>
            </a:r>
            <a:r>
              <a:rPr sz="2800" spc="-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male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trees.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644" y="20523"/>
            <a:ext cx="31718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00AFEF"/>
                </a:solidFill>
                <a:latin typeface="Times New Roman"/>
                <a:cs typeface="Times New Roman"/>
              </a:rPr>
              <a:t>FOR</a:t>
            </a:r>
            <a:r>
              <a:rPr spc="-35" dirty="0">
                <a:solidFill>
                  <a:srgbClr val="00AFEF"/>
                </a:solidFill>
                <a:latin typeface="Times New Roman"/>
                <a:cs typeface="Times New Roman"/>
              </a:rPr>
              <a:t> RESPIRATION: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657600"/>
            <a:ext cx="3962400" cy="29916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3657600"/>
            <a:ext cx="4267200" cy="2971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8340" y="932434"/>
            <a:ext cx="702246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254635" indent="-51562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400" dirty="0">
                <a:latin typeface="Comic Sans MS"/>
                <a:cs typeface="Comic Sans MS"/>
              </a:rPr>
              <a:t>Plants growing </a:t>
            </a:r>
            <a:r>
              <a:rPr sz="2400" spc="-5" dirty="0">
                <a:latin typeface="Comic Sans MS"/>
                <a:cs typeface="Comic Sans MS"/>
              </a:rPr>
              <a:t>in marshy, swampy, salt</a:t>
            </a:r>
            <a:r>
              <a:rPr sz="2400" spc="-10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lakes  are called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“</a:t>
            </a:r>
            <a:r>
              <a:rPr sz="2400" spc="-5" dirty="0">
                <a:solidFill>
                  <a:srgbClr val="CC00FF"/>
                </a:solidFill>
                <a:latin typeface="Comic Sans MS"/>
                <a:cs typeface="Comic Sans MS"/>
              </a:rPr>
              <a:t>Halophytes</a:t>
            </a:r>
            <a:r>
              <a:rPr sz="2400" spc="-5" dirty="0">
                <a:latin typeface="Comic Sans MS"/>
                <a:cs typeface="Comic Sans MS"/>
              </a:rPr>
              <a:t>”</a:t>
            </a:r>
            <a:endParaRPr sz="2400">
              <a:latin typeface="Comic Sans MS"/>
              <a:cs typeface="Comic Sans MS"/>
            </a:endParaRPr>
          </a:p>
          <a:p>
            <a:pPr marL="527685" marR="120014" indent="-515620">
              <a:lnSpc>
                <a:spcPct val="100000"/>
              </a:lnSpc>
              <a:buAutoNum type="arabicPeriod"/>
              <a:tabLst>
                <a:tab pos="528320" algn="l"/>
                <a:tab pos="3922395" algn="l"/>
              </a:tabLst>
            </a:pPr>
            <a:r>
              <a:rPr sz="2400" b="1" spc="-5" dirty="0">
                <a:latin typeface="Comic Sans MS"/>
                <a:cs typeface="Comic Sans MS"/>
              </a:rPr>
              <a:t>PROBLEM</a:t>
            </a:r>
            <a:r>
              <a:rPr sz="2400" spc="-5" dirty="0">
                <a:latin typeface="Comic Sans MS"/>
                <a:cs typeface="Comic Sans MS"/>
              </a:rPr>
              <a:t>: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Inability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to	respire in soil, </a:t>
            </a:r>
            <a:r>
              <a:rPr sz="2400" dirty="0">
                <a:latin typeface="Comic Sans MS"/>
                <a:cs typeface="Comic Sans MS"/>
              </a:rPr>
              <a:t>as</a:t>
            </a:r>
            <a:r>
              <a:rPr sz="2400" spc="-10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soil  </a:t>
            </a:r>
            <a:r>
              <a:rPr sz="2400" spc="-5" dirty="0">
                <a:latin typeface="Comic Sans MS"/>
                <a:cs typeface="Comic Sans MS"/>
              </a:rPr>
              <a:t>is</a:t>
            </a:r>
            <a:r>
              <a:rPr sz="2400" spc="-2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water-logged</a:t>
            </a:r>
            <a:endParaRPr sz="2400">
              <a:latin typeface="Comic Sans MS"/>
              <a:cs typeface="Comic Sans MS"/>
            </a:endParaRPr>
          </a:p>
          <a:p>
            <a:pPr marL="527685" marR="5080" indent="-515620">
              <a:lnSpc>
                <a:spcPct val="100000"/>
              </a:lnSpc>
              <a:buAutoNum type="arabicPeriod"/>
              <a:tabLst>
                <a:tab pos="528320" algn="l"/>
              </a:tabLst>
            </a:pPr>
            <a:r>
              <a:rPr sz="2400" b="1" spc="-5" dirty="0">
                <a:latin typeface="Comic Sans MS"/>
                <a:cs typeface="Comic Sans MS"/>
              </a:rPr>
              <a:t>SOLUTION</a:t>
            </a:r>
            <a:r>
              <a:rPr sz="2400" spc="-5" dirty="0">
                <a:latin typeface="Comic Sans MS"/>
                <a:cs typeface="Comic Sans MS"/>
              </a:rPr>
              <a:t>: </a:t>
            </a:r>
            <a:r>
              <a:rPr sz="2400" dirty="0">
                <a:latin typeface="Comic Sans MS"/>
                <a:cs typeface="Comic Sans MS"/>
              </a:rPr>
              <a:t>Turn </a:t>
            </a:r>
            <a:r>
              <a:rPr sz="2400" spc="-5" dirty="0">
                <a:latin typeface="Comic Sans MS"/>
                <a:cs typeface="Comic Sans MS"/>
              </a:rPr>
              <a:t>“</a:t>
            </a:r>
            <a:r>
              <a:rPr sz="2400" spc="-5" dirty="0">
                <a:solidFill>
                  <a:srgbClr val="006FC0"/>
                </a:solidFill>
                <a:latin typeface="Comic Sans MS"/>
                <a:cs typeface="Comic Sans MS"/>
              </a:rPr>
              <a:t>Negatively </a:t>
            </a:r>
            <a:r>
              <a:rPr sz="2400" dirty="0">
                <a:solidFill>
                  <a:srgbClr val="006FC0"/>
                </a:solidFill>
                <a:latin typeface="Comic Sans MS"/>
                <a:cs typeface="Comic Sans MS"/>
              </a:rPr>
              <a:t>Geotropic</a:t>
            </a:r>
            <a:r>
              <a:rPr sz="2400" dirty="0">
                <a:latin typeface="Comic Sans MS"/>
                <a:cs typeface="Comic Sans MS"/>
              </a:rPr>
              <a:t>” and  grow </a:t>
            </a:r>
            <a:r>
              <a:rPr sz="2400" spc="-5" dirty="0">
                <a:latin typeface="Comic Sans MS"/>
                <a:cs typeface="Comic Sans MS"/>
              </a:rPr>
              <a:t>vertically</a:t>
            </a:r>
            <a:r>
              <a:rPr sz="2400" spc="-3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upwards</a:t>
            </a:r>
            <a:endParaRPr sz="2400">
              <a:latin typeface="Comic Sans MS"/>
              <a:cs typeface="Comic Sans MS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2400" spc="-5" dirty="0">
                <a:latin typeface="Comic Sans MS"/>
                <a:cs typeface="Comic Sans MS"/>
              </a:rPr>
              <a:t>Have </a:t>
            </a:r>
            <a:r>
              <a:rPr sz="2400" dirty="0">
                <a:latin typeface="Comic Sans MS"/>
                <a:cs typeface="Comic Sans MS"/>
              </a:rPr>
              <a:t>special cells </a:t>
            </a:r>
            <a:r>
              <a:rPr sz="2400" spc="-5" dirty="0">
                <a:latin typeface="Comic Sans MS"/>
                <a:cs typeface="Comic Sans MS"/>
              </a:rPr>
              <a:t>“</a:t>
            </a:r>
            <a:r>
              <a:rPr sz="2400" b="1" spc="-5" dirty="0">
                <a:solidFill>
                  <a:srgbClr val="92D050"/>
                </a:solidFill>
                <a:latin typeface="Comic Sans MS"/>
                <a:cs typeface="Comic Sans MS"/>
              </a:rPr>
              <a:t>lenticels</a:t>
            </a:r>
            <a:r>
              <a:rPr sz="2400" spc="-5" dirty="0">
                <a:latin typeface="Comic Sans MS"/>
                <a:cs typeface="Comic Sans MS"/>
              </a:rPr>
              <a:t>” who</a:t>
            </a:r>
            <a:r>
              <a:rPr sz="2400" spc="-5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respire</a:t>
            </a:r>
            <a:endParaRPr sz="240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5670" y="497840"/>
            <a:ext cx="650113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Flowers: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90040"/>
            <a:ext cx="7842884" cy="417195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55600" marR="157480" indent="-342900" algn="just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Pistillate </a:t>
            </a:r>
            <a:r>
              <a:rPr sz="2800" spc="-5" dirty="0">
                <a:latin typeface="Arial"/>
                <a:cs typeface="Arial"/>
              </a:rPr>
              <a:t>(female) flowers </a:t>
            </a:r>
            <a:r>
              <a:rPr sz="2800" dirty="0">
                <a:latin typeface="Arial"/>
                <a:cs typeface="Arial"/>
              </a:rPr>
              <a:t>are </a:t>
            </a:r>
            <a:r>
              <a:rPr sz="2800" spc="-5" dirty="0">
                <a:latin typeface="Arial"/>
                <a:cs typeface="Arial"/>
              </a:rPr>
              <a:t>those </a:t>
            </a:r>
            <a:r>
              <a:rPr sz="2800" spc="-10" dirty="0">
                <a:latin typeface="Arial"/>
                <a:cs typeface="Arial"/>
              </a:rPr>
              <a:t>which  </a:t>
            </a:r>
            <a:r>
              <a:rPr sz="2800" spc="-5" dirty="0">
                <a:latin typeface="Arial"/>
                <a:cs typeface="Arial"/>
              </a:rPr>
              <a:t>possess </a:t>
            </a:r>
            <a:r>
              <a:rPr sz="2800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functional pistil(s) but lack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stamens.</a:t>
            </a:r>
            <a:endParaRPr sz="2800">
              <a:latin typeface="Arial"/>
              <a:cs typeface="Arial"/>
            </a:endParaRPr>
          </a:p>
          <a:p>
            <a:pPr marL="355600" marR="162560" indent="-342900" algn="just">
              <a:lnSpc>
                <a:spcPts val="3030"/>
              </a:lnSpc>
              <a:spcBef>
                <a:spcPts val="6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5" dirty="0">
                <a:latin typeface="Arial"/>
                <a:cs typeface="Arial"/>
              </a:rPr>
              <a:t>Staminate </a:t>
            </a:r>
            <a:r>
              <a:rPr sz="2800" dirty="0">
                <a:latin typeface="Arial"/>
                <a:cs typeface="Arial"/>
              </a:rPr>
              <a:t>(male) </a:t>
            </a:r>
            <a:r>
              <a:rPr sz="2800" spc="-5" dirty="0">
                <a:latin typeface="Arial"/>
                <a:cs typeface="Arial"/>
              </a:rPr>
              <a:t>flowers contain </a:t>
            </a:r>
            <a:r>
              <a:rPr sz="2800" dirty="0">
                <a:latin typeface="Arial"/>
                <a:cs typeface="Arial"/>
              </a:rPr>
              <a:t>stamens </a:t>
            </a:r>
            <a:r>
              <a:rPr sz="2800" spc="-5" dirty="0">
                <a:latin typeface="Arial"/>
                <a:cs typeface="Arial"/>
              </a:rPr>
              <a:t>but  no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pistils.</a:t>
            </a:r>
            <a:endParaRPr sz="2800">
              <a:latin typeface="Arial"/>
              <a:cs typeface="Arial"/>
            </a:endParaRPr>
          </a:p>
          <a:p>
            <a:pPr marL="355600" marR="319405" indent="-342900" algn="just">
              <a:lnSpc>
                <a:spcPct val="90000"/>
              </a:lnSpc>
              <a:spcBef>
                <a:spcPts val="64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Because cross-fertilization </a:t>
            </a:r>
            <a:r>
              <a:rPr sz="2800" dirty="0">
                <a:latin typeface="Arial"/>
                <a:cs typeface="Arial"/>
              </a:rPr>
              <a:t>combines </a:t>
            </a:r>
            <a:r>
              <a:rPr sz="2800" spc="-5" dirty="0">
                <a:latin typeface="Arial"/>
                <a:cs typeface="Arial"/>
              </a:rPr>
              <a:t>different  genetic material and produces stronger seed,  cross-pollinated plants </a:t>
            </a:r>
            <a:r>
              <a:rPr sz="2800" dirty="0">
                <a:latin typeface="Arial"/>
                <a:cs typeface="Arial"/>
              </a:rPr>
              <a:t>are </a:t>
            </a:r>
            <a:r>
              <a:rPr sz="2800" spc="-5" dirty="0">
                <a:latin typeface="Arial"/>
                <a:cs typeface="Arial"/>
              </a:rPr>
              <a:t>usually </a:t>
            </a:r>
            <a:r>
              <a:rPr sz="2800" spc="5" dirty="0">
                <a:latin typeface="Arial"/>
                <a:cs typeface="Arial"/>
              </a:rPr>
              <a:t>more  </a:t>
            </a:r>
            <a:r>
              <a:rPr sz="2800" dirty="0">
                <a:latin typeface="Arial"/>
                <a:cs typeface="Arial"/>
              </a:rPr>
              <a:t>successful </a:t>
            </a:r>
            <a:r>
              <a:rPr sz="2800" spc="-5" dirty="0">
                <a:latin typeface="Arial"/>
                <a:cs typeface="Arial"/>
              </a:rPr>
              <a:t>than self-pollinated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plants.</a:t>
            </a:r>
            <a:endParaRPr sz="2800">
              <a:latin typeface="Arial"/>
              <a:cs typeface="Arial"/>
            </a:endParaRPr>
          </a:p>
          <a:p>
            <a:pPr marL="355600" marR="5080" indent="-342900" algn="just">
              <a:lnSpc>
                <a:spcPts val="3020"/>
              </a:lnSpc>
              <a:spcBef>
                <a:spcPts val="74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Consequently, </a:t>
            </a:r>
            <a:r>
              <a:rPr sz="2800" dirty="0">
                <a:latin typeface="Arial"/>
                <a:cs typeface="Arial"/>
              </a:rPr>
              <a:t>more </a:t>
            </a:r>
            <a:r>
              <a:rPr sz="2800" spc="-5" dirty="0">
                <a:latin typeface="Arial"/>
                <a:cs typeface="Arial"/>
              </a:rPr>
              <a:t>plants reproduce by </a:t>
            </a:r>
            <a:r>
              <a:rPr sz="2800" dirty="0">
                <a:latin typeface="Arial"/>
                <a:cs typeface="Arial"/>
              </a:rPr>
              <a:t>cross-  </a:t>
            </a:r>
            <a:r>
              <a:rPr sz="2800" spc="-5" dirty="0">
                <a:latin typeface="Arial"/>
                <a:cs typeface="Arial"/>
              </a:rPr>
              <a:t>pollination </a:t>
            </a:r>
            <a:r>
              <a:rPr sz="2800" dirty="0">
                <a:latin typeface="Arial"/>
                <a:cs typeface="Arial"/>
              </a:rPr>
              <a:t>than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self-pollination.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497840"/>
            <a:ext cx="76962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Types </a:t>
            </a:r>
            <a:r>
              <a:rPr b="1" spc="-5" dirty="0">
                <a:latin typeface="Arial"/>
                <a:cs typeface="Arial"/>
              </a:rPr>
              <a:t>of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Flowers: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33220"/>
            <a:ext cx="7939405" cy="402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826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Arial"/>
                <a:cs typeface="Arial"/>
              </a:rPr>
              <a:t>Monoecious </a:t>
            </a:r>
            <a:r>
              <a:rPr sz="3200" dirty="0">
                <a:latin typeface="Arial"/>
                <a:cs typeface="Arial"/>
              </a:rPr>
              <a:t>plants are those </a:t>
            </a:r>
            <a:r>
              <a:rPr sz="3200" spc="-5" dirty="0">
                <a:latin typeface="Arial"/>
                <a:cs typeface="Arial"/>
              </a:rPr>
              <a:t>which </a:t>
            </a:r>
            <a:r>
              <a:rPr sz="3200" dirty="0">
                <a:latin typeface="Arial"/>
                <a:cs typeface="Arial"/>
              </a:rPr>
              <a:t>have  separate male and female </a:t>
            </a:r>
            <a:r>
              <a:rPr sz="3200" spc="-5" dirty="0">
                <a:latin typeface="Arial"/>
                <a:cs typeface="Arial"/>
              </a:rPr>
              <a:t>flowers on the  </a:t>
            </a:r>
            <a:r>
              <a:rPr sz="3200" spc="5" dirty="0">
                <a:latin typeface="Arial"/>
                <a:cs typeface="Arial"/>
              </a:rPr>
              <a:t>same </a:t>
            </a:r>
            <a:r>
              <a:rPr sz="3200" spc="-5" dirty="0">
                <a:latin typeface="Arial"/>
                <a:cs typeface="Arial"/>
              </a:rPr>
              <a:t>plant. </a:t>
            </a:r>
            <a:r>
              <a:rPr sz="3200" dirty="0">
                <a:latin typeface="Arial"/>
                <a:cs typeface="Arial"/>
              </a:rPr>
              <a:t>Corn </a:t>
            </a:r>
            <a:r>
              <a:rPr sz="3200" spc="-5" dirty="0">
                <a:latin typeface="Arial"/>
                <a:cs typeface="Arial"/>
              </a:rPr>
              <a:t>plants </a:t>
            </a:r>
            <a:r>
              <a:rPr sz="3200">
                <a:latin typeface="Arial"/>
                <a:cs typeface="Arial"/>
              </a:rPr>
              <a:t>and </a:t>
            </a:r>
            <a:r>
              <a:rPr lang="en-US" sz="3200" dirty="0" smtClean="0">
                <a:latin typeface="Arial"/>
                <a:cs typeface="Arial"/>
              </a:rPr>
              <a:t>papaya</a:t>
            </a:r>
            <a:r>
              <a:rPr sz="3200" spc="-5" smtClean="0">
                <a:latin typeface="Arial"/>
                <a:cs typeface="Arial"/>
              </a:rPr>
              <a:t>  </a:t>
            </a:r>
            <a:r>
              <a:rPr sz="3200" dirty="0">
                <a:latin typeface="Arial"/>
                <a:cs typeface="Arial"/>
              </a:rPr>
              <a:t>are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examples.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Some </a:t>
            </a:r>
            <a:r>
              <a:rPr sz="3200" spc="-5" dirty="0">
                <a:latin typeface="Arial"/>
                <a:cs typeface="Arial"/>
              </a:rPr>
              <a:t>plants </a:t>
            </a:r>
            <a:r>
              <a:rPr sz="3200" dirty="0">
                <a:latin typeface="Arial"/>
                <a:cs typeface="Arial"/>
              </a:rPr>
              <a:t>bear only male </a:t>
            </a:r>
            <a:r>
              <a:rPr sz="3200" spc="-10" dirty="0">
                <a:latin typeface="Arial"/>
                <a:cs typeface="Arial"/>
              </a:rPr>
              <a:t>flowers </a:t>
            </a:r>
            <a:r>
              <a:rPr sz="3200" dirty="0">
                <a:latin typeface="Arial"/>
                <a:cs typeface="Arial"/>
              </a:rPr>
              <a:t>at </a:t>
            </a:r>
            <a:r>
              <a:rPr sz="3200" spc="-5" dirty="0">
                <a:latin typeface="Arial"/>
                <a:cs typeface="Arial"/>
              </a:rPr>
              <a:t>the  </a:t>
            </a:r>
            <a:r>
              <a:rPr sz="3200" dirty="0">
                <a:latin typeface="Arial"/>
                <a:cs typeface="Arial"/>
              </a:rPr>
              <a:t>beginning of </a:t>
            </a:r>
            <a:r>
              <a:rPr sz="3200" spc="-5" dirty="0">
                <a:latin typeface="Arial"/>
                <a:cs typeface="Arial"/>
              </a:rPr>
              <a:t>the growing </a:t>
            </a:r>
            <a:r>
              <a:rPr sz="3200" dirty="0">
                <a:latin typeface="Arial"/>
                <a:cs typeface="Arial"/>
              </a:rPr>
              <a:t>season, but </a:t>
            </a:r>
            <a:r>
              <a:rPr sz="3200" spc="-5" dirty="0">
                <a:latin typeface="Arial"/>
                <a:cs typeface="Arial"/>
              </a:rPr>
              <a:t>later  develop </a:t>
            </a:r>
            <a:r>
              <a:rPr sz="3200" spc="-10" dirty="0">
                <a:latin typeface="Arial"/>
                <a:cs typeface="Arial"/>
              </a:rPr>
              <a:t>flowers </a:t>
            </a:r>
            <a:r>
              <a:rPr sz="3200" dirty="0">
                <a:latin typeface="Arial"/>
                <a:cs typeface="Arial"/>
              </a:rPr>
              <a:t>of both sexes; examples  are cucumbers and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squash.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6200" y="497840"/>
            <a:ext cx="53086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Floral</a:t>
            </a:r>
            <a:r>
              <a:rPr spc="-75" dirty="0"/>
              <a:t> </a:t>
            </a:r>
            <a:r>
              <a:rPr spc="-5" dirty="0"/>
              <a:t>Formulas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33220"/>
            <a:ext cx="7487920" cy="3945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floral </a:t>
            </a:r>
            <a:r>
              <a:rPr sz="3200" dirty="0">
                <a:latin typeface="Arial"/>
                <a:cs typeface="Arial"/>
              </a:rPr>
              <a:t>formula consists </a:t>
            </a:r>
            <a:r>
              <a:rPr sz="3200" spc="-5" dirty="0">
                <a:latin typeface="Arial"/>
                <a:cs typeface="Arial"/>
              </a:rPr>
              <a:t>of five </a:t>
            </a:r>
            <a:r>
              <a:rPr sz="3200" dirty="0">
                <a:latin typeface="Arial"/>
                <a:cs typeface="Arial"/>
              </a:rPr>
              <a:t>symbols  </a:t>
            </a:r>
            <a:r>
              <a:rPr sz="3200" spc="-5" dirty="0">
                <a:latin typeface="Arial"/>
                <a:cs typeface="Arial"/>
              </a:rPr>
              <a:t>indicating from left to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right: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Floral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Symmetry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9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Sepals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Petals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Stamens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Carpels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497840"/>
            <a:ext cx="70866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Floral</a:t>
            </a:r>
            <a:r>
              <a:rPr spc="-75" dirty="0"/>
              <a:t> </a:t>
            </a:r>
            <a:r>
              <a:rPr spc="-5" dirty="0"/>
              <a:t>Formulas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33220"/>
            <a:ext cx="8034020" cy="2950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  <a:tab pos="4314825" algn="l"/>
              </a:tabLst>
            </a:pPr>
            <a:r>
              <a:rPr sz="3200" spc="-5" dirty="0">
                <a:latin typeface="Arial"/>
                <a:cs typeface="Arial"/>
              </a:rPr>
              <a:t>Floral </a:t>
            </a:r>
            <a:r>
              <a:rPr sz="3200" dirty="0">
                <a:latin typeface="Arial"/>
                <a:cs typeface="Arial"/>
              </a:rPr>
              <a:t>formulas are useful </a:t>
            </a:r>
            <a:r>
              <a:rPr sz="3200" spc="-5" dirty="0">
                <a:latin typeface="Arial"/>
                <a:cs typeface="Arial"/>
              </a:rPr>
              <a:t>tools for  </a:t>
            </a:r>
            <a:r>
              <a:rPr sz="3200" dirty="0">
                <a:latin typeface="Arial"/>
                <a:cs typeface="Arial"/>
              </a:rPr>
              <a:t>remembering </a:t>
            </a:r>
            <a:r>
              <a:rPr sz="3200" spc="-5" dirty="0">
                <a:latin typeface="Arial"/>
                <a:cs typeface="Arial"/>
              </a:rPr>
              <a:t>characteristics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the various  </a:t>
            </a:r>
            <a:r>
              <a:rPr sz="3200" dirty="0">
                <a:latin typeface="Arial"/>
                <a:cs typeface="Arial"/>
              </a:rPr>
              <a:t>angiosperm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families.	Their construction  </a:t>
            </a:r>
            <a:r>
              <a:rPr sz="3200" spc="-5" dirty="0">
                <a:latin typeface="Arial"/>
                <a:cs typeface="Arial"/>
              </a:rPr>
              <a:t>requires </a:t>
            </a:r>
            <a:r>
              <a:rPr sz="3200" dirty="0">
                <a:latin typeface="Arial"/>
                <a:cs typeface="Arial"/>
              </a:rPr>
              <a:t>careful </a:t>
            </a:r>
            <a:r>
              <a:rPr sz="3200" spc="-5" dirty="0">
                <a:latin typeface="Arial"/>
                <a:cs typeface="Arial"/>
              </a:rPr>
              <a:t>observation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individual  flowers </a:t>
            </a:r>
            <a:r>
              <a:rPr sz="3200" dirty="0">
                <a:latin typeface="Arial"/>
                <a:cs typeface="Arial"/>
              </a:rPr>
              <a:t>and of </a:t>
            </a:r>
            <a:r>
              <a:rPr sz="3200" spc="-5" dirty="0">
                <a:latin typeface="Arial"/>
                <a:cs typeface="Arial"/>
              </a:rPr>
              <a:t>variation </a:t>
            </a:r>
            <a:r>
              <a:rPr sz="3200" spc="5" dirty="0">
                <a:latin typeface="Arial"/>
                <a:cs typeface="Arial"/>
              </a:rPr>
              <a:t>among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-10" dirty="0">
                <a:latin typeface="Arial"/>
                <a:cs typeface="Arial"/>
              </a:rPr>
              <a:t>flowers 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5" dirty="0">
                <a:latin typeface="Arial"/>
                <a:cs typeface="Arial"/>
              </a:rPr>
              <a:t>same </a:t>
            </a:r>
            <a:r>
              <a:rPr sz="3200" spc="-5" dirty="0">
                <a:latin typeface="Arial"/>
                <a:cs typeface="Arial"/>
              </a:rPr>
              <a:t>or different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individuals.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2568" y="497840"/>
            <a:ext cx="70218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Floral </a:t>
            </a:r>
            <a:r>
              <a:rPr spc="-5" dirty="0"/>
              <a:t>Formula Symbol</a:t>
            </a:r>
            <a:r>
              <a:rPr spc="-55" dirty="0"/>
              <a:t> </a:t>
            </a:r>
            <a:r>
              <a:rPr dirty="0"/>
              <a:t>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1001" y="1633220"/>
            <a:ext cx="8458200" cy="427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indent="-341630">
              <a:lnSpc>
                <a:spcPct val="100000"/>
              </a:lnSpc>
              <a:spcBef>
                <a:spcPts val="100"/>
              </a:spcBef>
              <a:buChar char="•"/>
              <a:tabLst>
                <a:tab pos="353695" algn="l"/>
                <a:tab pos="354330" algn="l"/>
              </a:tabLst>
            </a:pPr>
            <a:r>
              <a:rPr sz="2800" spc="-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first </a:t>
            </a:r>
            <a:r>
              <a:rPr sz="2800" spc="-5" dirty="0">
                <a:latin typeface="Arial"/>
                <a:cs typeface="Arial"/>
              </a:rPr>
              <a:t>symbol </a:t>
            </a:r>
            <a:r>
              <a:rPr sz="2800" dirty="0">
                <a:latin typeface="Arial"/>
                <a:cs typeface="Arial"/>
              </a:rPr>
              <a:t>in a </a:t>
            </a:r>
            <a:r>
              <a:rPr sz="2800" spc="-5" dirty="0">
                <a:latin typeface="Arial"/>
                <a:cs typeface="Arial"/>
              </a:rPr>
              <a:t>floral </a:t>
            </a:r>
            <a:r>
              <a:rPr sz="2800" dirty="0">
                <a:latin typeface="Arial"/>
                <a:cs typeface="Arial"/>
              </a:rPr>
              <a:t>formula </a:t>
            </a:r>
            <a:r>
              <a:rPr sz="2800" spc="-5" dirty="0">
                <a:latin typeface="Arial"/>
                <a:cs typeface="Arial"/>
              </a:rPr>
              <a:t>describes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the</a:t>
            </a:r>
            <a:endParaRPr sz="2800">
              <a:latin typeface="Arial"/>
              <a:cs typeface="Arial"/>
            </a:endParaRPr>
          </a:p>
          <a:p>
            <a:pPr marL="244602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symmetry </a:t>
            </a:r>
            <a:r>
              <a:rPr sz="2800" spc="-5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flower.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100" smtClean="0">
              <a:latin typeface="Arial"/>
              <a:cs typeface="Arial"/>
            </a:endParaRPr>
          </a:p>
          <a:p>
            <a:pPr marL="753110" marR="398145" lvl="1" indent="-297180" algn="just">
              <a:lnSpc>
                <a:spcPct val="100000"/>
              </a:lnSpc>
              <a:buFont typeface="Arial"/>
              <a:buChar char="•"/>
              <a:tabLst>
                <a:tab pos="798195" algn="l"/>
                <a:tab pos="798830" algn="l"/>
              </a:tabLst>
            </a:pPr>
            <a:r>
              <a:rPr sz="2800" b="1" smtClean="0">
                <a:latin typeface="Arial"/>
                <a:cs typeface="Arial"/>
              </a:rPr>
              <a:t> </a:t>
            </a:r>
            <a:r>
              <a:rPr lang="en-US" sz="2800" b="1" dirty="0" smtClean="0">
                <a:latin typeface="Arial"/>
                <a:cs typeface="Arial"/>
              </a:rPr>
              <a:t>  </a:t>
            </a:r>
            <a:r>
              <a:rPr sz="2800" b="1" spc="-5" smtClean="0">
                <a:latin typeface="Arial"/>
                <a:cs typeface="Arial"/>
              </a:rPr>
              <a:t>Radial </a:t>
            </a:r>
            <a:r>
              <a:rPr sz="2800" b="1" spc="-10" smtClean="0">
                <a:latin typeface="Arial"/>
                <a:cs typeface="Arial"/>
              </a:rPr>
              <a:t>symmetry </a:t>
            </a:r>
            <a:r>
              <a:rPr sz="2800" smtClean="0">
                <a:latin typeface="Arial"/>
                <a:cs typeface="Arial"/>
              </a:rPr>
              <a:t>– </a:t>
            </a:r>
            <a:r>
              <a:rPr sz="2800" spc="-5" smtClean="0">
                <a:latin typeface="Arial"/>
                <a:cs typeface="Arial"/>
              </a:rPr>
              <a:t>Divisible into equal  halves by two or </a:t>
            </a:r>
            <a:r>
              <a:rPr sz="2800" smtClean="0">
                <a:latin typeface="Arial"/>
                <a:cs typeface="Arial"/>
              </a:rPr>
              <a:t>more </a:t>
            </a:r>
            <a:r>
              <a:rPr sz="2800" spc="-5" smtClean="0">
                <a:latin typeface="Arial"/>
                <a:cs typeface="Arial"/>
              </a:rPr>
              <a:t>planes of</a:t>
            </a:r>
            <a:r>
              <a:rPr sz="2800" spc="-35" smtClean="0">
                <a:latin typeface="Arial"/>
                <a:cs typeface="Arial"/>
              </a:rPr>
              <a:t> </a:t>
            </a:r>
            <a:r>
              <a:rPr sz="2800" smtClean="0">
                <a:latin typeface="Arial"/>
                <a:cs typeface="Arial"/>
              </a:rPr>
              <a:t>symmetry.</a:t>
            </a:r>
          </a:p>
          <a:p>
            <a:pPr marL="1057275" marR="242570" lvl="1" indent="-600075" algn="just">
              <a:spcBef>
                <a:spcPts val="70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sz="2800" b="1" spc="-5" smtClean="0">
                <a:latin typeface="Arial"/>
                <a:cs typeface="Arial"/>
              </a:rPr>
              <a:t>Bilateral </a:t>
            </a:r>
            <a:r>
              <a:rPr sz="2800" b="1" spc="-10" dirty="0">
                <a:latin typeface="Arial"/>
                <a:cs typeface="Arial"/>
              </a:rPr>
              <a:t>symmetry </a:t>
            </a:r>
            <a:r>
              <a:rPr sz="2800" dirty="0">
                <a:latin typeface="Arial"/>
                <a:cs typeface="Arial"/>
              </a:rPr>
              <a:t>– </a:t>
            </a:r>
            <a:r>
              <a:rPr sz="2800" spc="-5" dirty="0">
                <a:latin typeface="Arial"/>
                <a:cs typeface="Arial"/>
              </a:rPr>
              <a:t>Divisible into equal  halves by only one plane of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symmetry.</a:t>
            </a:r>
            <a:endParaRPr sz="2800">
              <a:latin typeface="Arial"/>
              <a:cs typeface="Arial"/>
            </a:endParaRPr>
          </a:p>
          <a:p>
            <a:pPr marL="996315" marR="185420" lvl="1" indent="-539115" algn="just">
              <a:spcBef>
                <a:spcPts val="690"/>
              </a:spcBef>
              <a:buFont typeface="Arial"/>
              <a:buChar char="•"/>
              <a:tabLst>
                <a:tab pos="539115" algn="l"/>
                <a:tab pos="539750" algn="l"/>
              </a:tabLst>
            </a:pPr>
            <a:r>
              <a:rPr sz="2800" b="1" spc="-10" smtClean="0">
                <a:latin typeface="Arial"/>
                <a:cs typeface="Arial"/>
              </a:rPr>
              <a:t>Asymmetrical </a:t>
            </a:r>
            <a:r>
              <a:rPr sz="2800" dirty="0">
                <a:latin typeface="Arial"/>
                <a:cs typeface="Arial"/>
              </a:rPr>
              <a:t>– </a:t>
            </a:r>
            <a:r>
              <a:rPr sz="2800" spc="-10" dirty="0">
                <a:latin typeface="Arial"/>
                <a:cs typeface="Arial"/>
              </a:rPr>
              <a:t>Flower </a:t>
            </a:r>
            <a:r>
              <a:rPr sz="2800" spc="-5" dirty="0">
                <a:latin typeface="Arial"/>
                <a:cs typeface="Arial"/>
              </a:rPr>
              <a:t>lacking </a:t>
            </a:r>
            <a:r>
              <a:rPr sz="2800" dirty="0">
                <a:latin typeface="Arial"/>
                <a:cs typeface="Arial"/>
              </a:rPr>
              <a:t>a </a:t>
            </a:r>
            <a:r>
              <a:rPr sz="2800" spc="-5" dirty="0">
                <a:latin typeface="Arial"/>
                <a:cs typeface="Arial"/>
              </a:rPr>
              <a:t>plane of  </a:t>
            </a:r>
            <a:r>
              <a:rPr sz="2800" dirty="0">
                <a:latin typeface="Arial"/>
                <a:cs typeface="Arial"/>
              </a:rPr>
              <a:t>symmetry, </a:t>
            </a:r>
            <a:r>
              <a:rPr sz="2800" spc="-5" dirty="0">
                <a:latin typeface="Arial"/>
                <a:cs typeface="Arial"/>
              </a:rPr>
              <a:t>neither radial or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bilateral.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loral Formula Class 11 Biolog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175" y="161924"/>
            <a:ext cx="8302625" cy="6467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Corolla calyx Parts of a Flower. corolla calyx Parts of a Flowe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8" name="AutoShape 4" descr="Corolla calyx Parts of a Flower. corolla calyx Parts of a Flowe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2" name="Picture 8" descr="Beauty Of Plants: 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19100"/>
            <a:ext cx="8629650" cy="2552700"/>
          </a:xfrm>
          <a:prstGeom prst="rect">
            <a:avLst/>
          </a:prstGeom>
          <a:noFill/>
        </p:spPr>
      </p:pic>
      <p:pic>
        <p:nvPicPr>
          <p:cNvPr id="52238" name="Picture 14" descr="What is actinimorphic flowers? - Quo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4" y="3124200"/>
            <a:ext cx="8836025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17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2568" y="497840"/>
            <a:ext cx="70218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Floral </a:t>
            </a:r>
            <a:r>
              <a:rPr spc="-5" dirty="0"/>
              <a:t>Formula Symbol</a:t>
            </a:r>
            <a:r>
              <a:rPr spc="-55" dirty="0"/>
              <a:t> </a:t>
            </a:r>
            <a:r>
              <a:rPr dirty="0"/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33220"/>
            <a:ext cx="7645400" cy="197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  <a:tab pos="4262120" algn="l"/>
              </a:tabLst>
            </a:pP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second major symbol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spc="-5" dirty="0">
                <a:latin typeface="Arial"/>
                <a:cs typeface="Arial"/>
              </a:rPr>
              <a:t>the floral  </a:t>
            </a:r>
            <a:r>
              <a:rPr sz="3200" dirty="0">
                <a:latin typeface="Arial"/>
                <a:cs typeface="Arial"/>
              </a:rPr>
              <a:t>formula </a:t>
            </a:r>
            <a:r>
              <a:rPr sz="3200" spc="-5" dirty="0">
                <a:latin typeface="Arial"/>
                <a:cs typeface="Arial"/>
              </a:rPr>
              <a:t>is the </a:t>
            </a: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dirty="0">
                <a:latin typeface="Arial"/>
                <a:cs typeface="Arial"/>
              </a:rPr>
              <a:t>of sepals, </a:t>
            </a:r>
            <a:r>
              <a:rPr sz="3200" spc="-10" dirty="0">
                <a:latin typeface="Arial"/>
                <a:cs typeface="Arial"/>
              </a:rPr>
              <a:t>with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“K”  </a:t>
            </a:r>
            <a:r>
              <a:rPr sz="3200" spc="-5">
                <a:latin typeface="Arial"/>
                <a:cs typeface="Arial"/>
              </a:rPr>
              <a:t>representing</a:t>
            </a:r>
            <a:r>
              <a:rPr sz="3200" spc="15">
                <a:latin typeface="Arial"/>
                <a:cs typeface="Arial"/>
              </a:rPr>
              <a:t> </a:t>
            </a:r>
            <a:r>
              <a:rPr sz="3200" spc="-5" smtClean="0">
                <a:latin typeface="Arial"/>
                <a:cs typeface="Arial"/>
              </a:rPr>
              <a:t>“</a:t>
            </a:r>
            <a:r>
              <a:rPr lang="en-US" sz="3200" spc="-5" dirty="0" smtClean="0">
                <a:latin typeface="Arial"/>
                <a:cs typeface="Arial"/>
              </a:rPr>
              <a:t>C</a:t>
            </a:r>
            <a:r>
              <a:rPr sz="3200" spc="-5" smtClean="0">
                <a:latin typeface="Arial"/>
                <a:cs typeface="Arial"/>
              </a:rPr>
              <a:t>alyx</a:t>
            </a:r>
            <a:r>
              <a:rPr sz="3200" spc="-5" dirty="0">
                <a:latin typeface="Arial"/>
                <a:cs typeface="Arial"/>
              </a:rPr>
              <a:t>”.	</a:t>
            </a:r>
            <a:r>
              <a:rPr sz="3200" dirty="0">
                <a:latin typeface="Arial"/>
                <a:cs typeface="Arial"/>
              </a:rPr>
              <a:t>Thus, K5 </a:t>
            </a:r>
            <a:r>
              <a:rPr sz="3200" spc="-5" dirty="0">
                <a:latin typeface="Arial"/>
                <a:cs typeface="Arial"/>
              </a:rPr>
              <a:t>would  </a:t>
            </a:r>
            <a:r>
              <a:rPr sz="3200" spc="5" dirty="0">
                <a:latin typeface="Arial"/>
                <a:cs typeface="Arial"/>
              </a:rPr>
              <a:t>mean </a:t>
            </a:r>
            <a:r>
              <a:rPr sz="3200" dirty="0">
                <a:latin typeface="Arial"/>
                <a:cs typeface="Arial"/>
              </a:rPr>
              <a:t>a calyx of </a:t>
            </a:r>
            <a:r>
              <a:rPr sz="3200" spc="-10" dirty="0">
                <a:latin typeface="Arial"/>
                <a:cs typeface="Arial"/>
              </a:rPr>
              <a:t>five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sepals.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2568" y="497840"/>
            <a:ext cx="70980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Floral </a:t>
            </a:r>
            <a:r>
              <a:rPr spc="-5" dirty="0"/>
              <a:t>Formula Symbol</a:t>
            </a:r>
            <a:r>
              <a:rPr spc="-55" dirty="0"/>
              <a:t> </a:t>
            </a:r>
            <a:r>
              <a:rPr dirty="0"/>
              <a:t>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33220"/>
            <a:ext cx="77152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The third </a:t>
            </a:r>
            <a:r>
              <a:rPr sz="3200" dirty="0">
                <a:latin typeface="Arial"/>
                <a:cs typeface="Arial"/>
              </a:rPr>
              <a:t>symbol </a:t>
            </a:r>
            <a:r>
              <a:rPr sz="3200" spc="-5" dirty="0">
                <a:latin typeface="Arial"/>
                <a:cs typeface="Arial"/>
              </a:rPr>
              <a:t>is the </a:t>
            </a: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dirty="0">
                <a:latin typeface="Arial"/>
                <a:cs typeface="Arial"/>
              </a:rPr>
              <a:t>of </a:t>
            </a:r>
            <a:r>
              <a:rPr sz="3200" spc="-5" dirty="0">
                <a:latin typeface="Arial"/>
                <a:cs typeface="Arial"/>
              </a:rPr>
              <a:t>petals, 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dirty="0">
                <a:latin typeface="Arial"/>
                <a:cs typeface="Arial"/>
              </a:rPr>
              <a:t>“C” representing </a:t>
            </a:r>
            <a:r>
              <a:rPr sz="3200" spc="-5" dirty="0">
                <a:latin typeface="Arial"/>
                <a:cs typeface="Arial"/>
              </a:rPr>
              <a:t>“corolla”. </a:t>
            </a:r>
            <a:r>
              <a:rPr sz="3200" dirty="0">
                <a:latin typeface="Arial"/>
                <a:cs typeface="Arial"/>
              </a:rPr>
              <a:t>Thus, C5  </a:t>
            </a:r>
            <a:r>
              <a:rPr sz="3200" spc="5" dirty="0">
                <a:latin typeface="Arial"/>
                <a:cs typeface="Arial"/>
              </a:rPr>
              <a:t>means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corolla of </a:t>
            </a:r>
            <a:r>
              <a:rPr sz="3200" dirty="0">
                <a:latin typeface="Arial"/>
                <a:cs typeface="Arial"/>
              </a:rPr>
              <a:t>5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petals.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2568" y="497840"/>
            <a:ext cx="70980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Floral </a:t>
            </a:r>
            <a:r>
              <a:rPr spc="-5" dirty="0"/>
              <a:t>Formula Symbol</a:t>
            </a:r>
            <a:r>
              <a:rPr spc="-55" dirty="0"/>
              <a:t> </a:t>
            </a:r>
            <a:r>
              <a:rPr dirty="0"/>
              <a:t>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33220"/>
            <a:ext cx="7994015" cy="3437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  <a:tab pos="1777364" algn="l"/>
              </a:tabLst>
            </a:pPr>
            <a:r>
              <a:rPr sz="3200" spc="-5" dirty="0">
                <a:latin typeface="Arial"/>
                <a:cs typeface="Arial"/>
              </a:rPr>
              <a:t>The fourth </a:t>
            </a:r>
            <a:r>
              <a:rPr sz="3200" dirty="0">
                <a:latin typeface="Arial"/>
                <a:cs typeface="Arial"/>
              </a:rPr>
              <a:t>symbol </a:t>
            </a:r>
            <a:r>
              <a:rPr sz="3200" spc="-5" dirty="0">
                <a:latin typeface="Arial"/>
                <a:cs typeface="Arial"/>
              </a:rPr>
              <a:t>in the floral </a:t>
            </a:r>
            <a:r>
              <a:rPr sz="3200" dirty="0">
                <a:latin typeface="Arial"/>
                <a:cs typeface="Arial"/>
              </a:rPr>
              <a:t>formula </a:t>
            </a:r>
            <a:r>
              <a:rPr sz="3200" spc="-10" dirty="0">
                <a:latin typeface="Arial"/>
                <a:cs typeface="Arial"/>
              </a:rPr>
              <a:t>is 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dirty="0">
                <a:latin typeface="Arial"/>
                <a:cs typeface="Arial"/>
              </a:rPr>
              <a:t>stamens (androecial items), 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dirty="0">
                <a:latin typeface="Arial"/>
                <a:cs typeface="Arial"/>
              </a:rPr>
              <a:t>“A” representing “androecium”. </a:t>
            </a:r>
            <a:r>
              <a:rPr sz="3200" b="1" spc="-10" dirty="0">
                <a:latin typeface="Arial"/>
                <a:cs typeface="Arial"/>
              </a:rPr>
              <a:t>A∞  </a:t>
            </a:r>
            <a:r>
              <a:rPr sz="3200" spc="-5" dirty="0">
                <a:latin typeface="Arial"/>
                <a:cs typeface="Arial"/>
              </a:rPr>
              <a:t>(the </a:t>
            </a:r>
            <a:r>
              <a:rPr sz="3200" dirty="0">
                <a:latin typeface="Arial"/>
                <a:cs typeface="Arial"/>
              </a:rPr>
              <a:t>symbol </a:t>
            </a:r>
            <a:r>
              <a:rPr sz="3200" spc="-5" dirty="0">
                <a:latin typeface="Arial"/>
                <a:cs typeface="Arial"/>
              </a:rPr>
              <a:t>for infinity) indicates  </a:t>
            </a:r>
            <a:r>
              <a:rPr sz="3200" dirty="0">
                <a:latin typeface="Arial"/>
                <a:cs typeface="Arial"/>
              </a:rPr>
              <a:t>numerous stamens and </a:t>
            </a:r>
            <a:r>
              <a:rPr sz="3200" spc="-10" dirty="0">
                <a:latin typeface="Arial"/>
                <a:cs typeface="Arial"/>
              </a:rPr>
              <a:t>is </a:t>
            </a:r>
            <a:r>
              <a:rPr sz="3200" dirty="0">
                <a:latin typeface="Arial"/>
                <a:cs typeface="Arial"/>
              </a:rPr>
              <a:t>used </a:t>
            </a:r>
            <a:r>
              <a:rPr sz="3200" spc="-5" dirty="0">
                <a:latin typeface="Arial"/>
                <a:cs typeface="Arial"/>
              </a:rPr>
              <a:t>when  </a:t>
            </a:r>
            <a:r>
              <a:rPr sz="3200" dirty="0">
                <a:latin typeface="Arial"/>
                <a:cs typeface="Arial"/>
              </a:rPr>
              <a:t>stamens </a:t>
            </a: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b="1" spc="-5" dirty="0">
                <a:latin typeface="Arial"/>
                <a:cs typeface="Arial"/>
              </a:rPr>
              <a:t>more </a:t>
            </a:r>
            <a:r>
              <a:rPr sz="3200" b="1" dirty="0">
                <a:latin typeface="Arial"/>
                <a:cs typeface="Arial"/>
              </a:rPr>
              <a:t>than twelve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  </a:t>
            </a:r>
            <a:r>
              <a:rPr sz="3200" spc="-5" dirty="0">
                <a:latin typeface="Arial"/>
                <a:cs typeface="Arial"/>
              </a:rPr>
              <a:t>flower.	</a:t>
            </a:r>
            <a:r>
              <a:rPr sz="3200" b="1" spc="-5" dirty="0">
                <a:latin typeface="Arial"/>
                <a:cs typeface="Arial"/>
              </a:rPr>
              <a:t>A10 </a:t>
            </a:r>
            <a:r>
              <a:rPr sz="3200" spc="-5" dirty="0">
                <a:latin typeface="Arial"/>
                <a:cs typeface="Arial"/>
              </a:rPr>
              <a:t>would indicate 10 </a:t>
            </a:r>
            <a:r>
              <a:rPr sz="3200" dirty="0">
                <a:latin typeface="Arial"/>
                <a:cs typeface="Arial"/>
              </a:rPr>
              <a:t>stamens.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22352"/>
            <a:ext cx="708380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75F92"/>
                </a:solidFill>
                <a:latin typeface="Times New Roman"/>
                <a:cs typeface="Times New Roman"/>
              </a:rPr>
              <a:t>2. </a:t>
            </a:r>
            <a:r>
              <a:rPr sz="2400" spc="-25" dirty="0">
                <a:solidFill>
                  <a:srgbClr val="375F92"/>
                </a:solidFill>
                <a:latin typeface="Times New Roman"/>
                <a:cs typeface="Times New Roman"/>
              </a:rPr>
              <a:t>MODIFICATIONS </a:t>
            </a:r>
            <a:r>
              <a:rPr sz="2400" spc="-5" dirty="0">
                <a:solidFill>
                  <a:srgbClr val="375F92"/>
                </a:solidFill>
                <a:latin typeface="Times New Roman"/>
                <a:cs typeface="Times New Roman"/>
              </a:rPr>
              <a:t>OF</a:t>
            </a:r>
            <a:r>
              <a:rPr sz="2400" spc="-114" dirty="0">
                <a:solidFill>
                  <a:srgbClr val="375F92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375F92"/>
                </a:solidFill>
                <a:latin typeface="Times New Roman"/>
                <a:cs typeface="Times New Roman"/>
              </a:rPr>
              <a:t>ADVENTITIOUS  ROOTS</a:t>
            </a:r>
            <a:r>
              <a:rPr sz="1800" spc="-5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559052"/>
            <a:ext cx="449326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900FF"/>
                </a:solidFill>
                <a:latin typeface="Arial"/>
                <a:cs typeface="Arial"/>
              </a:rPr>
              <a:t>1.</a:t>
            </a:r>
            <a:r>
              <a:rPr sz="2400" b="1" spc="-75" dirty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9900FF"/>
                </a:solidFill>
                <a:latin typeface="Arial"/>
                <a:cs typeface="Arial"/>
              </a:rPr>
              <a:t>FOOD  </a:t>
            </a:r>
            <a:r>
              <a:rPr sz="2400" b="1" smtClean="0">
                <a:solidFill>
                  <a:srgbClr val="9900FF"/>
                </a:solidFill>
                <a:latin typeface="Arial"/>
                <a:cs typeface="Arial"/>
              </a:rPr>
              <a:t>S</a:t>
            </a:r>
            <a:r>
              <a:rPr lang="en-US" sz="2400" b="1" dirty="0" smtClean="0">
                <a:solidFill>
                  <a:srgbClr val="9900FF"/>
                </a:solidFill>
                <a:latin typeface="Arial"/>
                <a:cs typeface="Arial"/>
              </a:rPr>
              <a:t>TORAGE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4740" y="966386"/>
            <a:ext cx="144335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b="1" spc="-100" smtClean="0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219200"/>
            <a:ext cx="3537204" cy="26670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7800" y="838200"/>
            <a:ext cx="3276600" cy="27432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4495800" y="2667000"/>
            <a:ext cx="0" cy="4191000"/>
          </a:xfrm>
          <a:custGeom>
            <a:avLst/>
            <a:gdLst/>
            <a:ahLst/>
            <a:cxnLst/>
            <a:rect l="l" t="t" r="r" b="b"/>
            <a:pathLst>
              <a:path h="4191000">
                <a:moveTo>
                  <a:pt x="0" y="0"/>
                </a:moveTo>
                <a:lnTo>
                  <a:pt x="0" y="4191000"/>
                </a:lnTo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2140" y="3904869"/>
            <a:ext cx="329501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22250" indent="-3435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sz="2400" spc="-5" dirty="0">
                <a:latin typeface="Comic Sans MS"/>
                <a:cs typeface="Comic Sans MS"/>
              </a:rPr>
              <a:t>Don’t </a:t>
            </a:r>
            <a:r>
              <a:rPr sz="2400" dirty="0">
                <a:latin typeface="Comic Sans MS"/>
                <a:cs typeface="Comic Sans MS"/>
              </a:rPr>
              <a:t>have</a:t>
            </a:r>
            <a:r>
              <a:rPr sz="2400" spc="-9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definite  </a:t>
            </a:r>
            <a:r>
              <a:rPr sz="2400" dirty="0">
                <a:latin typeface="Comic Sans MS"/>
                <a:cs typeface="Comic Sans MS"/>
              </a:rPr>
              <a:t>shape</a:t>
            </a:r>
            <a:endParaRPr sz="2400">
              <a:latin typeface="Comic Sans MS"/>
              <a:cs typeface="Comic Sans MS"/>
            </a:endParaRPr>
          </a:p>
          <a:p>
            <a:pPr marL="355600" marR="5080" indent="-343535">
              <a:lnSpc>
                <a:spcPct val="100000"/>
              </a:lnSpc>
              <a:buAutoNum type="arabicPeriod"/>
              <a:tabLst>
                <a:tab pos="356235" algn="l"/>
              </a:tabLst>
            </a:pPr>
            <a:r>
              <a:rPr sz="2400" spc="-5" dirty="0">
                <a:latin typeface="Comic Sans MS"/>
                <a:cs typeface="Comic Sans MS"/>
              </a:rPr>
              <a:t>Arise from </a:t>
            </a:r>
            <a:r>
              <a:rPr sz="2400" dirty="0">
                <a:latin typeface="Comic Sans MS"/>
                <a:cs typeface="Comic Sans MS"/>
              </a:rPr>
              <a:t>stem</a:t>
            </a:r>
            <a:r>
              <a:rPr sz="2400" spc="-13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and  </a:t>
            </a:r>
            <a:r>
              <a:rPr sz="2400" spc="-5" dirty="0">
                <a:latin typeface="Comic Sans MS"/>
                <a:cs typeface="Comic Sans MS"/>
              </a:rPr>
              <a:t>dig into</a:t>
            </a:r>
            <a:r>
              <a:rPr sz="2400" spc="-2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soil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6175" y="4209669"/>
            <a:ext cx="38125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sz="2400" spc="-5" dirty="0">
                <a:latin typeface="Comic Sans MS"/>
                <a:cs typeface="Comic Sans MS"/>
              </a:rPr>
              <a:t>Cluster </a:t>
            </a:r>
            <a:r>
              <a:rPr sz="2400" dirty="0">
                <a:latin typeface="Comic Sans MS"/>
                <a:cs typeface="Comic Sans MS"/>
              </a:rPr>
              <a:t>of </a:t>
            </a:r>
            <a:r>
              <a:rPr sz="2400" spc="-5" dirty="0">
                <a:latin typeface="Comic Sans MS"/>
                <a:cs typeface="Comic Sans MS"/>
              </a:rPr>
              <a:t>roots</a:t>
            </a:r>
            <a:r>
              <a:rPr sz="2400" spc="-114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become  </a:t>
            </a:r>
            <a:r>
              <a:rPr sz="2400" spc="-5" dirty="0">
                <a:latin typeface="Comic Sans MS"/>
                <a:cs typeface="Comic Sans MS"/>
              </a:rPr>
              <a:t>fleshy (to store</a:t>
            </a:r>
            <a:r>
              <a:rPr sz="2400" spc="-7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food)</a:t>
            </a:r>
            <a:endParaRPr sz="2400">
              <a:latin typeface="Comic Sans MS"/>
              <a:cs typeface="Comic Sans MS"/>
            </a:endParaRPr>
          </a:p>
          <a:p>
            <a:pPr marL="355600" indent="-343535">
              <a:lnSpc>
                <a:spcPct val="100000"/>
              </a:lnSpc>
              <a:buAutoNum type="arabicPeriod"/>
              <a:tabLst>
                <a:tab pos="356235" algn="l"/>
              </a:tabLst>
            </a:pPr>
            <a:r>
              <a:rPr sz="2400" spc="-5" dirty="0">
                <a:latin typeface="Comic Sans MS"/>
                <a:cs typeface="Comic Sans MS"/>
              </a:rPr>
              <a:t>Found </a:t>
            </a:r>
            <a:r>
              <a:rPr sz="2400" dirty="0">
                <a:latin typeface="Comic Sans MS"/>
                <a:cs typeface="Comic Sans MS"/>
              </a:rPr>
              <a:t>at </a:t>
            </a:r>
            <a:r>
              <a:rPr sz="2400" spc="-5" dirty="0">
                <a:latin typeface="Comic Sans MS"/>
                <a:cs typeface="Comic Sans MS"/>
              </a:rPr>
              <a:t>base </a:t>
            </a:r>
            <a:r>
              <a:rPr sz="2400" dirty="0">
                <a:latin typeface="Comic Sans MS"/>
                <a:cs typeface="Comic Sans MS"/>
              </a:rPr>
              <a:t>of</a:t>
            </a:r>
            <a:r>
              <a:rPr sz="2400" spc="-5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stem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0739" y="2997834"/>
            <a:ext cx="2407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SIMPLE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TUBEROUS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ROOTS, </a:t>
            </a:r>
            <a:r>
              <a:rPr sz="1800" dirty="0">
                <a:latin typeface="Times New Roman"/>
                <a:cs typeface="Times New Roman"/>
              </a:rPr>
              <a:t>e.g </a:t>
            </a:r>
            <a:r>
              <a:rPr sz="1800" spc="-5" dirty="0">
                <a:latin typeface="Times New Roman"/>
                <a:cs typeface="Times New Roman"/>
              </a:rPr>
              <a:t>Sweet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potato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4628" y="2845434"/>
            <a:ext cx="20370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imes New Roman"/>
                <a:cs typeface="Times New Roman"/>
              </a:rPr>
              <a:t>FASCICULATED  </a:t>
            </a:r>
            <a:r>
              <a:rPr sz="1800" spc="-5" dirty="0">
                <a:latin typeface="Times New Roman"/>
                <a:cs typeface="Times New Roman"/>
              </a:rPr>
              <a:t>TUBEROUS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ROOTS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,e.g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dahlia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20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2568" y="497840"/>
            <a:ext cx="763143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Floral </a:t>
            </a:r>
            <a:r>
              <a:rPr spc="-5" dirty="0"/>
              <a:t>Formula Symbol</a:t>
            </a:r>
            <a:r>
              <a:rPr spc="-55" dirty="0"/>
              <a:t> </a:t>
            </a:r>
            <a:r>
              <a:rPr dirty="0"/>
              <a:t>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1633220"/>
            <a:ext cx="7669530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  <a:tab pos="5307965" algn="l"/>
              </a:tabLst>
            </a:pP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-10" dirty="0">
                <a:latin typeface="Arial"/>
                <a:cs typeface="Arial"/>
              </a:rPr>
              <a:t>fifth </a:t>
            </a:r>
            <a:r>
              <a:rPr sz="3200" dirty="0">
                <a:latin typeface="Arial"/>
                <a:cs typeface="Arial"/>
              </a:rPr>
              <a:t>symbol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floral </a:t>
            </a:r>
            <a:r>
              <a:rPr sz="3200" dirty="0">
                <a:latin typeface="Arial"/>
                <a:cs typeface="Arial"/>
              </a:rPr>
              <a:t>formula  </a:t>
            </a:r>
            <a:r>
              <a:rPr sz="3200" spc="-5" dirty="0">
                <a:latin typeface="Arial"/>
                <a:cs typeface="Arial"/>
              </a:rPr>
              <a:t>indicates the </a:t>
            </a:r>
            <a:r>
              <a:rPr sz="3200" spc="5" dirty="0">
                <a:latin typeface="Arial"/>
                <a:cs typeface="Arial"/>
              </a:rPr>
              <a:t>number </a:t>
            </a:r>
            <a:r>
              <a:rPr sz="3200" spc="-5" dirty="0">
                <a:latin typeface="Arial"/>
                <a:cs typeface="Arial"/>
              </a:rPr>
              <a:t>of </a:t>
            </a:r>
            <a:r>
              <a:rPr sz="3200" dirty="0">
                <a:latin typeface="Arial"/>
                <a:cs typeface="Arial"/>
              </a:rPr>
              <a:t>carpels, </a:t>
            </a:r>
            <a:r>
              <a:rPr sz="3200" spc="-10" dirty="0">
                <a:latin typeface="Arial"/>
                <a:cs typeface="Arial"/>
              </a:rPr>
              <a:t>with </a:t>
            </a:r>
            <a:r>
              <a:rPr sz="3200" spc="-5" dirty="0">
                <a:latin typeface="Arial"/>
                <a:cs typeface="Arial"/>
              </a:rPr>
              <a:t>“G”  representing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“gynoecium”.	Thus, </a:t>
            </a:r>
            <a:r>
              <a:rPr sz="3200" spc="-5" dirty="0">
                <a:latin typeface="Arial"/>
                <a:cs typeface="Arial"/>
              </a:rPr>
              <a:t>G10  would </a:t>
            </a:r>
            <a:r>
              <a:rPr sz="3200" dirty="0">
                <a:latin typeface="Arial"/>
                <a:cs typeface="Arial"/>
              </a:rPr>
              <a:t>describe a gynoecium of </a:t>
            </a:r>
            <a:r>
              <a:rPr sz="3200" spc="-5" dirty="0">
                <a:latin typeface="Arial"/>
                <a:cs typeface="Arial"/>
              </a:rPr>
              <a:t>ten  carpels.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erminology Used To Describe Angiosperm Pla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228600"/>
            <a:ext cx="8759826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497840"/>
            <a:ext cx="82296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Basic Floral</a:t>
            </a:r>
            <a:r>
              <a:rPr spc="-55" dirty="0"/>
              <a:t> </a:t>
            </a:r>
            <a:r>
              <a:rPr spc="-5" dirty="0"/>
              <a:t>Formula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66468" y="1676400"/>
            <a:ext cx="7796531" cy="3767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695" indent="-353695">
              <a:lnSpc>
                <a:spcPct val="100000"/>
              </a:lnSpc>
              <a:spcBef>
                <a:spcPts val="100"/>
              </a:spcBef>
              <a:buChar char="•"/>
              <a:tabLst>
                <a:tab pos="353695" algn="l"/>
                <a:tab pos="2071370" algn="l"/>
              </a:tabLst>
            </a:pPr>
            <a:r>
              <a:rPr sz="3200" spc="-5" dirty="0">
                <a:latin typeface="Arial"/>
                <a:cs typeface="Arial"/>
              </a:rPr>
              <a:t>*, K5, </a:t>
            </a:r>
            <a:r>
              <a:rPr sz="3200" dirty="0">
                <a:latin typeface="Arial"/>
                <a:cs typeface="Arial"/>
              </a:rPr>
              <a:t>C5, </a:t>
            </a:r>
            <a:r>
              <a:rPr sz="3200" spc="10" dirty="0">
                <a:latin typeface="Arial"/>
                <a:cs typeface="Arial"/>
              </a:rPr>
              <a:t>A∞,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G10</a:t>
            </a:r>
            <a:endParaRPr sz="3200">
              <a:latin typeface="Arial"/>
              <a:cs typeface="Arial"/>
            </a:endParaRPr>
          </a:p>
          <a:p>
            <a:pPr marL="1874520" indent="-341630">
              <a:lnSpc>
                <a:spcPct val="100000"/>
              </a:lnSpc>
              <a:buChar char="•"/>
              <a:tabLst>
                <a:tab pos="1873885" algn="l"/>
                <a:tab pos="1874520" algn="l"/>
              </a:tabLst>
            </a:pPr>
            <a:r>
              <a:rPr sz="3200" smtClean="0">
                <a:latin typeface="Arial"/>
                <a:cs typeface="Arial"/>
              </a:rPr>
              <a:t>Radial </a:t>
            </a:r>
            <a:r>
              <a:rPr sz="3200">
                <a:latin typeface="Arial"/>
                <a:cs typeface="Arial"/>
              </a:rPr>
              <a:t>symmetry</a:t>
            </a:r>
            <a:r>
              <a:rPr sz="3200" spc="-20">
                <a:latin typeface="Arial"/>
                <a:cs typeface="Arial"/>
              </a:rPr>
              <a:t> </a:t>
            </a:r>
            <a:r>
              <a:rPr sz="3200" spc="-5" smtClean="0">
                <a:latin typeface="Arial"/>
                <a:cs typeface="Arial"/>
              </a:rPr>
              <a:t>(*),</a:t>
            </a:r>
            <a:endParaRPr lang="en-US" sz="3200" spc="-5" dirty="0" smtClean="0">
              <a:latin typeface="Arial"/>
              <a:cs typeface="Arial"/>
            </a:endParaRPr>
          </a:p>
          <a:p>
            <a:pPr marL="1874520" indent="-341630">
              <a:lnSpc>
                <a:spcPct val="100000"/>
              </a:lnSpc>
              <a:buChar char="•"/>
              <a:tabLst>
                <a:tab pos="1873885" algn="l"/>
                <a:tab pos="1874520" algn="l"/>
              </a:tabLst>
            </a:pPr>
            <a:r>
              <a:rPr sz="3200" smtClean="0">
                <a:latin typeface="Arial"/>
                <a:cs typeface="Arial"/>
              </a:rPr>
              <a:t>5 </a:t>
            </a:r>
            <a:r>
              <a:rPr sz="3200" dirty="0">
                <a:latin typeface="Arial"/>
                <a:cs typeface="Arial"/>
              </a:rPr>
              <a:t>sepals </a:t>
            </a:r>
            <a:r>
              <a:rPr sz="3200" spc="-5" dirty="0">
                <a:latin typeface="Arial"/>
                <a:cs typeface="Arial"/>
              </a:rPr>
              <a:t>in the calyx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(K5)</a:t>
            </a:r>
            <a:endParaRPr sz="3200">
              <a:latin typeface="Arial"/>
              <a:cs typeface="Arial"/>
            </a:endParaRPr>
          </a:p>
          <a:p>
            <a:pPr marL="1855470" lvl="1" indent="-341630">
              <a:spcBef>
                <a:spcPts val="800"/>
              </a:spcBef>
              <a:buChar char="•"/>
              <a:tabLst>
                <a:tab pos="1397635" algn="l"/>
                <a:tab pos="1398270" algn="l"/>
              </a:tabLst>
            </a:pPr>
            <a:r>
              <a:rPr sz="3200" dirty="0">
                <a:latin typeface="Arial"/>
                <a:cs typeface="Arial"/>
              </a:rPr>
              <a:t>5 petals </a:t>
            </a:r>
            <a:r>
              <a:rPr sz="3200" spc="-10" dirty="0">
                <a:latin typeface="Arial"/>
                <a:cs typeface="Arial"/>
              </a:rPr>
              <a:t>in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corolla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>
                <a:latin typeface="Arial"/>
                <a:cs typeface="Arial"/>
              </a:rPr>
              <a:t>(</a:t>
            </a:r>
            <a:r>
              <a:rPr sz="3200" smtClean="0">
                <a:latin typeface="Arial"/>
                <a:cs typeface="Arial"/>
              </a:rPr>
              <a:t>C5)</a:t>
            </a:r>
            <a:endParaRPr lang="en-US" sz="3200" dirty="0" smtClean="0">
              <a:latin typeface="Arial"/>
              <a:cs typeface="Arial"/>
            </a:endParaRPr>
          </a:p>
          <a:p>
            <a:pPr marL="1855470" lvl="1" indent="-341630">
              <a:spcBef>
                <a:spcPts val="800"/>
              </a:spcBef>
              <a:buChar char="•"/>
              <a:tabLst>
                <a:tab pos="1397635" algn="l"/>
                <a:tab pos="1398270" algn="l"/>
              </a:tabLst>
            </a:pPr>
            <a:r>
              <a:rPr sz="3200" smtClean="0">
                <a:latin typeface="Arial"/>
                <a:cs typeface="Arial"/>
              </a:rPr>
              <a:t>Numerous </a:t>
            </a:r>
            <a:r>
              <a:rPr sz="3200" dirty="0">
                <a:latin typeface="Arial"/>
                <a:cs typeface="Arial"/>
              </a:rPr>
              <a:t>(12 or </a:t>
            </a:r>
            <a:r>
              <a:rPr sz="3200" spc="5" dirty="0">
                <a:latin typeface="Arial"/>
                <a:cs typeface="Arial"/>
              </a:rPr>
              <a:t>more) </a:t>
            </a:r>
            <a:r>
              <a:rPr sz="3200" dirty="0">
                <a:latin typeface="Arial"/>
                <a:cs typeface="Arial"/>
              </a:rPr>
              <a:t>stamens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(A</a:t>
            </a:r>
            <a:r>
              <a:rPr sz="3200" spc="-5">
                <a:latin typeface="Arial"/>
                <a:cs typeface="Arial"/>
              </a:rPr>
              <a:t>∞</a:t>
            </a:r>
            <a:r>
              <a:rPr sz="3200" spc="-5" smtClean="0">
                <a:latin typeface="Arial"/>
                <a:cs typeface="Arial"/>
              </a:rPr>
              <a:t>)</a:t>
            </a:r>
            <a:endParaRPr lang="en-US" sz="3200" spc="-5" dirty="0" smtClean="0">
              <a:latin typeface="Arial"/>
              <a:cs typeface="Arial"/>
            </a:endParaRPr>
          </a:p>
          <a:p>
            <a:pPr marL="1727200" lvl="3" indent="-342900">
              <a:spcBef>
                <a:spcPts val="80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smtClean="0">
                <a:latin typeface="Arial"/>
                <a:cs typeface="Arial"/>
              </a:rPr>
              <a:t>10 </a:t>
            </a:r>
            <a:r>
              <a:rPr sz="3200" dirty="0">
                <a:latin typeface="Arial"/>
                <a:cs typeface="Arial"/>
              </a:rPr>
              <a:t>carpels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(G10)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78879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22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16200" y="497840"/>
            <a:ext cx="58420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Floral</a:t>
            </a:r>
            <a:r>
              <a:rPr spc="-75" dirty="0"/>
              <a:t> </a:t>
            </a:r>
            <a:r>
              <a:rPr spc="-5" dirty="0"/>
              <a:t>Formulas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67410" y="1633220"/>
            <a:ext cx="739330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695" marR="5080" indent="-353695">
              <a:lnSpc>
                <a:spcPct val="100000"/>
              </a:lnSpc>
              <a:spcBef>
                <a:spcPts val="100"/>
              </a:spcBef>
              <a:buChar char="•"/>
              <a:tabLst>
                <a:tab pos="353695" algn="l"/>
                <a:tab pos="354330" algn="l"/>
              </a:tabLst>
            </a:pPr>
            <a:r>
              <a:rPr sz="3200" dirty="0">
                <a:latin typeface="Arial"/>
                <a:cs typeface="Arial"/>
              </a:rPr>
              <a:t>At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end of </a:t>
            </a:r>
            <a:r>
              <a:rPr sz="3200" spc="-5" dirty="0">
                <a:latin typeface="Arial"/>
                <a:cs typeface="Arial"/>
              </a:rPr>
              <a:t>the </a:t>
            </a:r>
            <a:r>
              <a:rPr sz="3200" spc="-5">
                <a:latin typeface="Arial"/>
                <a:cs typeface="Arial"/>
              </a:rPr>
              <a:t>floral </a:t>
            </a:r>
            <a:r>
              <a:rPr sz="3200" smtClean="0">
                <a:latin typeface="Arial"/>
                <a:cs typeface="Arial"/>
              </a:rPr>
              <a:t>formula</a:t>
            </a:r>
            <a:r>
              <a:rPr lang="en-US" sz="3200" dirty="0" smtClean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  <a:p>
            <a:pPr marL="2981960" lvl="1" indent="-342265">
              <a:lnSpc>
                <a:spcPct val="100000"/>
              </a:lnSpc>
              <a:tabLst>
                <a:tab pos="2981325" algn="l"/>
                <a:tab pos="2981960" algn="l"/>
              </a:tabLst>
            </a:pPr>
            <a:r>
              <a:rPr lang="en-US" sz="3200" dirty="0" smtClean="0">
                <a:latin typeface="Arial"/>
                <a:cs typeface="Arial"/>
              </a:rPr>
              <a:t>Example –</a:t>
            </a:r>
          </a:p>
          <a:p>
            <a:pPr marL="2981960" lvl="1" indent="-342265">
              <a:lnSpc>
                <a:spcPct val="100000"/>
              </a:lnSpc>
              <a:tabLst>
                <a:tab pos="2981325" algn="l"/>
                <a:tab pos="2981960" algn="l"/>
              </a:tabLst>
            </a:pPr>
            <a:r>
              <a:rPr sz="3200" smtClean="0">
                <a:latin typeface="Arial"/>
                <a:cs typeface="Arial"/>
              </a:rPr>
              <a:t>*, </a:t>
            </a:r>
            <a:r>
              <a:rPr sz="3200" spc="-5" dirty="0">
                <a:latin typeface="Arial"/>
                <a:cs typeface="Arial"/>
              </a:rPr>
              <a:t>K5, </a:t>
            </a:r>
            <a:r>
              <a:rPr sz="3200" dirty="0">
                <a:latin typeface="Arial"/>
                <a:cs typeface="Arial"/>
              </a:rPr>
              <a:t>C5, </a:t>
            </a:r>
            <a:r>
              <a:rPr sz="3200" spc="5" dirty="0">
                <a:latin typeface="Arial"/>
                <a:cs typeface="Arial"/>
              </a:rPr>
              <a:t>A∞, </a:t>
            </a:r>
            <a:r>
              <a:rPr sz="3200" dirty="0">
                <a:latin typeface="Arial"/>
                <a:cs typeface="Arial"/>
              </a:rPr>
              <a:t>G10</a:t>
            </a:r>
            <a:r>
              <a:rPr sz="3200">
                <a:latin typeface="Arial"/>
                <a:cs typeface="Arial"/>
              </a:rPr>
              <a:t>,</a:t>
            </a:r>
            <a:r>
              <a:rPr sz="3200" spc="-35">
                <a:latin typeface="Arial"/>
                <a:cs typeface="Arial"/>
              </a:rPr>
              <a:t> 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809" y="6262370"/>
            <a:ext cx="2235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8588" y="497840"/>
            <a:ext cx="726821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Floral </a:t>
            </a:r>
            <a:r>
              <a:rPr spc="-5"/>
              <a:t>Diagram </a:t>
            </a:r>
            <a:r>
              <a:rPr smtClean="0"/>
              <a:t>Symbols</a:t>
            </a:r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4205" y="1600200"/>
            <a:ext cx="3671195" cy="3771900"/>
          </a:xfrm>
          <a:prstGeom prst="rect">
            <a:avLst/>
          </a:prstGeom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95488"/>
            <a:ext cx="4076700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194" y="407313"/>
            <a:ext cx="5158740" cy="615553"/>
          </a:xfrm>
        </p:spPr>
        <p:txBody>
          <a:bodyPr/>
          <a:lstStyle/>
          <a:p>
            <a:pPr algn="ctr"/>
            <a:r>
              <a:rPr lang="en-US" sz="4000" dirty="0" smtClean="0"/>
              <a:t>FAMILY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85800" y="1524000"/>
            <a:ext cx="807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/>
              <a:t>According to the plant taxonomists, it has been estimated that a total of 2 to 3 million plant species exists on our planet. Among them, around two </a:t>
            </a:r>
            <a:r>
              <a:rPr lang="en-US" sz="3200" dirty="0" err="1" smtClean="0"/>
              <a:t>lakh</a:t>
            </a:r>
            <a:r>
              <a:rPr lang="en-US" sz="3200" dirty="0" smtClean="0"/>
              <a:t> species are angiosperms (flowering plants), while others include gymnosperms, bryophytes, hydrophytes and other vascular and non-vascular plants. These plants are grouped into different families depending upon their characteristics.</a:t>
            </a:r>
            <a:endParaRPr lang="en-US" sz="32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534400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Solanaceae</a:t>
            </a:r>
            <a:r>
              <a:rPr lang="en-US" dirty="0" smtClean="0"/>
              <a:t> Family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2416670"/>
            <a:ext cx="8376919" cy="258532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err="1" smtClean="0"/>
              <a:t>Solanaceae</a:t>
            </a:r>
            <a:r>
              <a:rPr lang="en-US" sz="2800" dirty="0" smtClean="0"/>
              <a:t> family is also known as the potato family. Around 2000 species of dicotyledonous plants belong to this family. Its important characteristics are mentioned below.</a:t>
            </a:r>
          </a:p>
          <a:p>
            <a:pPr algn="just"/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67026"/>
            <a:ext cx="8382000" cy="861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Vegetative Characters of </a:t>
            </a:r>
            <a:r>
              <a:rPr lang="en-US" dirty="0" err="1" smtClean="0"/>
              <a:t>solanaceae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3540" y="1676400"/>
            <a:ext cx="8376919" cy="360098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600" b="1" dirty="0" smtClean="0"/>
              <a:t>Root System: </a:t>
            </a:r>
            <a:r>
              <a:rPr lang="en-US" sz="3600" dirty="0" smtClean="0"/>
              <a:t>Taproot system.</a:t>
            </a:r>
          </a:p>
          <a:p>
            <a:pPr algn="just"/>
            <a:r>
              <a:rPr lang="en-US" sz="3600" b="1" dirty="0" smtClean="0"/>
              <a:t>Stem:</a:t>
            </a:r>
            <a:r>
              <a:rPr lang="en-US" sz="3600" dirty="0" smtClean="0"/>
              <a:t> Erect or climber; </a:t>
            </a:r>
            <a:r>
              <a:rPr lang="en-US" sz="3600" dirty="0" err="1" smtClean="0"/>
              <a:t>Solanaceae</a:t>
            </a:r>
            <a:r>
              <a:rPr lang="en-US" sz="3600" dirty="0" smtClean="0"/>
              <a:t> includes herbs, shrubs, small trees, and climbers.</a:t>
            </a:r>
          </a:p>
          <a:p>
            <a:pPr algn="just"/>
            <a:r>
              <a:rPr lang="en-US" sz="3600" b="1" dirty="0" smtClean="0"/>
              <a:t>Leaves:</a:t>
            </a:r>
            <a:r>
              <a:rPr lang="en-US" sz="3600" dirty="0" smtClean="0"/>
              <a:t>  Alternate, simple or </a:t>
            </a:r>
            <a:r>
              <a:rPr lang="en-US" sz="3600" dirty="0" err="1" smtClean="0"/>
              <a:t>pinnately</a:t>
            </a:r>
            <a:r>
              <a:rPr lang="en-US" sz="3600" dirty="0" smtClean="0"/>
              <a:t> compound (rarely); </a:t>
            </a:r>
            <a:r>
              <a:rPr lang="en-US" sz="3600" dirty="0" err="1" smtClean="0"/>
              <a:t>exstipulate</a:t>
            </a:r>
            <a:r>
              <a:rPr lang="en-US" sz="3600" dirty="0" smtClean="0"/>
              <a:t>; reticulate venation.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82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NCERT Class XI Biology: Chapter 5 - Morphology Of Flowering Plant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323849"/>
            <a:ext cx="8378825" cy="6381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811</TotalTime>
  <Words>2537</Words>
  <Application>Microsoft Office PowerPoint</Application>
  <PresentationFormat>On-screen Show (4:3)</PresentationFormat>
  <Paragraphs>382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3" baseType="lpstr">
      <vt:lpstr>Arial</vt:lpstr>
      <vt:lpstr>Times New Roman</vt:lpstr>
      <vt:lpstr>Trebuchet MS</vt:lpstr>
      <vt:lpstr>Comic Sans MS</vt:lpstr>
      <vt:lpstr>Calibri</vt:lpstr>
      <vt:lpstr>Wingdings 2</vt:lpstr>
      <vt:lpstr>Wingdings</vt:lpstr>
      <vt:lpstr>Opulent</vt:lpstr>
      <vt:lpstr>Slide 1</vt:lpstr>
      <vt:lpstr>1.PARTS OF A TYPICAL FLOWERING PLANT:</vt:lpstr>
      <vt:lpstr>Slide 3</vt:lpstr>
      <vt:lpstr>2. PARTS OF A ROOT AND THEIR  FUNCTIONS</vt:lpstr>
      <vt:lpstr>Slide 5</vt:lpstr>
      <vt:lpstr>Slide 6</vt:lpstr>
      <vt:lpstr>2 (B) MODIFICATIONS OF ROOTS:</vt:lpstr>
      <vt:lpstr>FOR RESPIRATION:</vt:lpstr>
      <vt:lpstr>2. MODIFICATIONS OF ADVENTITIOUS  ROOTS:</vt:lpstr>
      <vt:lpstr>2.FOR MECHANICAL</vt:lpstr>
      <vt:lpstr>3.FOR SPECIALIZED FUNCTIONS :</vt:lpstr>
      <vt:lpstr>2. SUCKING ROOTS /HAUSTORIUM :</vt:lpstr>
      <vt:lpstr>5.1.2 MORPHOLOGY AND FUNCTIONS OF STEM:</vt:lpstr>
      <vt:lpstr>BUDS : Young shoot containing young leaves</vt:lpstr>
      <vt:lpstr>FUNCTIONS OF STEM:</vt:lpstr>
      <vt:lpstr>MODIFICATION OF STEMS :</vt:lpstr>
      <vt:lpstr>II) SUB- AERIAL MODIFICATIONS :</vt:lpstr>
      <vt:lpstr>III) AERIAL MODIFICATION OF STEM:</vt:lpstr>
      <vt:lpstr>MORPHOLOGY AND FUNCTIONS AND PARTS OF  LEAF:</vt:lpstr>
      <vt:lpstr>Slide 20</vt:lpstr>
      <vt:lpstr>Slide 21</vt:lpstr>
      <vt:lpstr>PARTS OF A FOLIAGE :</vt:lpstr>
      <vt:lpstr>Slide 23</vt:lpstr>
      <vt:lpstr>TYPES OF VENATION :</vt:lpstr>
      <vt:lpstr>Slide 25</vt:lpstr>
      <vt:lpstr>Slide 26</vt:lpstr>
      <vt:lpstr>Slide 27</vt:lpstr>
      <vt:lpstr>MODIFICATIONS OF LEAVES:</vt:lpstr>
      <vt:lpstr>FLOWERS</vt:lpstr>
      <vt:lpstr>Slide 30</vt:lpstr>
      <vt:lpstr>Slide 31</vt:lpstr>
      <vt:lpstr>RACEMOSE</vt:lpstr>
      <vt:lpstr>Types of Inflorescences:</vt:lpstr>
      <vt:lpstr>Types of Inflorescences:</vt:lpstr>
      <vt:lpstr>Types of Inflorescence  </vt:lpstr>
      <vt:lpstr>Slide 36</vt:lpstr>
      <vt:lpstr>Types of Inflorescence </vt:lpstr>
      <vt:lpstr>Slide 38</vt:lpstr>
      <vt:lpstr>Slide 39</vt:lpstr>
      <vt:lpstr>Slide 40</vt:lpstr>
      <vt:lpstr>Slide 41</vt:lpstr>
      <vt:lpstr>Types of Inflorescence  </vt:lpstr>
      <vt:lpstr>Types of Inflorescences:</vt:lpstr>
      <vt:lpstr>Types of Inflorescences:</vt:lpstr>
      <vt:lpstr>Wild Oats</vt:lpstr>
      <vt:lpstr>Slide 46</vt:lpstr>
      <vt:lpstr>CYMOSE       INFLORESCENCE</vt:lpstr>
      <vt:lpstr>Types of Inflorescences:</vt:lpstr>
      <vt:lpstr>Slide 49</vt:lpstr>
      <vt:lpstr>Slide 50</vt:lpstr>
      <vt:lpstr>Slide 51</vt:lpstr>
      <vt:lpstr>Slide 52</vt:lpstr>
      <vt:lpstr>PARTS OF A FLOWER</vt:lpstr>
      <vt:lpstr>Slide 54</vt:lpstr>
      <vt:lpstr>Slide 55</vt:lpstr>
      <vt:lpstr>Slide 56</vt:lpstr>
      <vt:lpstr>Slide 57</vt:lpstr>
      <vt:lpstr>Slide 58</vt:lpstr>
      <vt:lpstr>PLACENTATION IN PLANTS</vt:lpstr>
      <vt:lpstr>TYPES OF PLACENTATION</vt:lpstr>
      <vt:lpstr>Slide 61</vt:lpstr>
      <vt:lpstr>FRUITS</vt:lpstr>
      <vt:lpstr>Types of Fruit</vt:lpstr>
      <vt:lpstr>Types of Fruit</vt:lpstr>
      <vt:lpstr>Slide 65</vt:lpstr>
      <vt:lpstr>Slide 66</vt:lpstr>
      <vt:lpstr>Slide 67</vt:lpstr>
      <vt:lpstr>PARTHENOCARPIC FRUITS</vt:lpstr>
      <vt:lpstr>Slide 69</vt:lpstr>
      <vt:lpstr>SIMPLE FRUITS</vt:lpstr>
      <vt:lpstr>Slide 71</vt:lpstr>
      <vt:lpstr>Slide 72</vt:lpstr>
      <vt:lpstr>Parts of Flowers</vt:lpstr>
      <vt:lpstr>Slide 74</vt:lpstr>
      <vt:lpstr>Slide 75</vt:lpstr>
      <vt:lpstr>Classification of  FLOWERS:</vt:lpstr>
      <vt:lpstr>Parts of Flowers</vt:lpstr>
      <vt:lpstr>Parts of Flowers</vt:lpstr>
      <vt:lpstr>Types of Flowers:</vt:lpstr>
      <vt:lpstr>Types of Flowers:</vt:lpstr>
      <vt:lpstr>Types of Flowers:</vt:lpstr>
      <vt:lpstr>Floral Formulas</vt:lpstr>
      <vt:lpstr>Floral Formulas</vt:lpstr>
      <vt:lpstr>Floral Formula Symbol 1</vt:lpstr>
      <vt:lpstr>Slide 85</vt:lpstr>
      <vt:lpstr>Slide 86</vt:lpstr>
      <vt:lpstr>Floral Formula Symbol 2</vt:lpstr>
      <vt:lpstr>Floral Formula Symbol 3</vt:lpstr>
      <vt:lpstr>Floral Formula Symbol 4</vt:lpstr>
      <vt:lpstr>Floral Formula Symbol 5</vt:lpstr>
      <vt:lpstr>Slide 91</vt:lpstr>
      <vt:lpstr>Basic Floral Formula</vt:lpstr>
      <vt:lpstr>Floral Formulas</vt:lpstr>
      <vt:lpstr>Floral Diagram Symbols</vt:lpstr>
      <vt:lpstr>FAMILY</vt:lpstr>
      <vt:lpstr>Solanaceae Family </vt:lpstr>
      <vt:lpstr>Vegetative Characters of solanaceae </vt:lpstr>
      <vt:lpstr>Slide 98</vt:lpstr>
      <vt:lpstr>Slide 99</vt:lpstr>
      <vt:lpstr>Floral characters </vt:lpstr>
      <vt:lpstr>Economic Importance </vt:lpstr>
      <vt:lpstr>Fabaceae</vt:lpstr>
      <vt:lpstr>Characteristics of Fabaceae Family </vt:lpstr>
      <vt:lpstr>Slide 104</vt:lpstr>
      <vt:lpstr>Slide 105</vt:lpstr>
      <vt:lpstr>Floral Characters </vt:lpstr>
      <vt:lpstr>Economic Importance </vt:lpstr>
      <vt:lpstr>Liliaceae Family </vt:lpstr>
      <vt:lpstr>Characteristics of Liliaceae Family </vt:lpstr>
      <vt:lpstr>Slide 110</vt:lpstr>
      <vt:lpstr>Slide 111</vt:lpstr>
      <vt:lpstr>Floral characters </vt:lpstr>
      <vt:lpstr>Economic Importance </vt:lpstr>
      <vt:lpstr>Slide 114</vt:lpstr>
      <vt:lpstr>Slide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ssgj</cp:lastModifiedBy>
  <cp:revision>14</cp:revision>
  <dcterms:created xsi:type="dcterms:W3CDTF">2020-06-05T19:45:27Z</dcterms:created>
  <dcterms:modified xsi:type="dcterms:W3CDTF">2020-07-03T16:02:48Z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2015-12-09T00:00:00Z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2020-06-05T00:00:00Z</vt:filetime>
  </property>
</Properties>
</file>